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Archivo Narrow"/>
      <p:regular r:id="rId42"/>
      <p:bold r:id="rId43"/>
      <p:italic r:id="rId44"/>
      <p:boldItalic r:id="rId45"/>
    </p:embeddedFont>
    <p:embeddedFont>
      <p:font typeface="Robo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8387559-A1EC-483A-9CCE-80DB60BFDE65}">
  <a:tblStyle styleId="{A8387559-A1EC-483A-9CCE-80DB60BFDE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ArchivoNarrow-regular.fntdata"/><Relationship Id="rId41" Type="http://schemas.openxmlformats.org/officeDocument/2006/relationships/slide" Target="slides/slide36.xml"/><Relationship Id="rId44" Type="http://schemas.openxmlformats.org/officeDocument/2006/relationships/font" Target="fonts/ArchivoNarrow-italic.fntdata"/><Relationship Id="rId43" Type="http://schemas.openxmlformats.org/officeDocument/2006/relationships/font" Target="fonts/ArchivoNarrow-bold.fntdata"/><Relationship Id="rId46" Type="http://schemas.openxmlformats.org/officeDocument/2006/relationships/font" Target="fonts/Roboto-regular.fntdata"/><Relationship Id="rId45" Type="http://schemas.openxmlformats.org/officeDocument/2006/relationships/font" Target="fonts/ArchivoNarrow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The Holy Grail of Venture Capital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Can we predict what startup founders will be successful?  There is almost unlimited data about the backgrounds of successful company founders — and about unsuccessful company founders.  Many VC firms have tried — and none have yet succeeded — to increase their batting averages in picking successful founders.  Yet in other contexts, like sports and entertainment talent scouts, success rates seem higher.  What accounts for this difference?  Making VCs just a little bit more accurate would give them an incredible edge in a lucrative market.  This would be the holy grail of VC.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Patrick Chung, Partner, X-Fund patrick@xfund.com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Mert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Surya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900"/>
              </a:spcBef>
              <a:spcAft>
                <a:spcPts val="1400"/>
              </a:spcAft>
              <a:buNone/>
            </a:pPr>
            <a:r>
              <a:rPr lang="en" sz="800">
                <a:solidFill>
                  <a:srgbClr val="2D3B45"/>
                </a:solidFill>
              </a:rPr>
              <a:t>Ani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900"/>
              </a:spcBef>
              <a:spcAft>
                <a:spcPts val="1400"/>
              </a:spcAft>
              <a:buNone/>
            </a:pPr>
            <a:r>
              <a:rPr lang="en" sz="800">
                <a:solidFill>
                  <a:srgbClr val="2D3B45"/>
                </a:solidFill>
              </a:rPr>
              <a:t>Ani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900"/>
              </a:spcBef>
              <a:spcAft>
                <a:spcPts val="1400"/>
              </a:spcAft>
              <a:buNone/>
            </a:pPr>
            <a:r>
              <a:rPr lang="en" sz="800">
                <a:solidFill>
                  <a:srgbClr val="2D3B45"/>
                </a:solidFill>
              </a:rPr>
              <a:t>Ani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900"/>
              </a:spcBef>
              <a:spcAft>
                <a:spcPts val="1400"/>
              </a:spcAft>
              <a:buNone/>
            </a:pPr>
            <a:r>
              <a:rPr lang="en" sz="800">
                <a:solidFill>
                  <a:srgbClr val="2D3B45"/>
                </a:solidFill>
              </a:rPr>
              <a:t>Ani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dimitri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900"/>
              </a:spcBef>
              <a:spcAft>
                <a:spcPts val="14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900"/>
              </a:spcBef>
              <a:spcAft>
                <a:spcPts val="14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900"/>
              </a:spcBef>
              <a:spcAft>
                <a:spcPts val="1400"/>
              </a:spcAft>
              <a:buNone/>
            </a:pPr>
            <a:r>
              <a:rPr lang="en"/>
              <a:t>mert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Alex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2016: $57 million in funding → ~3700 startups received funding → median time to IPO is 7 years → 1% success rate (39 companies went public)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900"/>
              </a:spcBef>
              <a:spcAft>
                <a:spcPts val="1400"/>
              </a:spcAft>
              <a:buNone/>
            </a:pPr>
            <a:r>
              <a:rPr lang="en" sz="800">
                <a:solidFill>
                  <a:srgbClr val="2D3B45"/>
                </a:solidFill>
              </a:rPr>
              <a:t>Surya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900"/>
              </a:spcBef>
              <a:spcAft>
                <a:spcPts val="1400"/>
              </a:spcAft>
              <a:buNone/>
            </a:pPr>
            <a:r>
              <a:rPr lang="en" sz="800">
                <a:solidFill>
                  <a:srgbClr val="2D3B45"/>
                </a:solidFill>
              </a:rPr>
              <a:t>Lorenzo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Lorenzo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Lorenzo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Lorenzo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Lorenzo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Mert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Alex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Mert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900"/>
              </a:spcBef>
              <a:spcAft>
                <a:spcPts val="1400"/>
              </a:spcAft>
              <a:buNone/>
            </a:pPr>
            <a:r>
              <a:rPr lang="en" sz="800">
                <a:solidFill>
                  <a:srgbClr val="2D3B45"/>
                </a:solidFill>
              </a:rPr>
              <a:t>Surya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Surya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Alex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Alex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Alex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SzPts val="1800"/>
              <a:buChar char="●"/>
              <a:defRPr/>
            </a:lvl1pPr>
            <a:lvl2pPr lvl="1" rtl="0" algn="ctr">
              <a:spcBef>
                <a:spcPts val="0"/>
              </a:spcBef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ts val="4200"/>
              <a:buNone/>
              <a:defRPr sz="4200"/>
            </a:lvl1pPr>
            <a:lvl2pPr lvl="1" rtl="0">
              <a:spcBef>
                <a:spcPts val="0"/>
              </a:spcBef>
              <a:buSzPts val="4200"/>
              <a:buNone/>
              <a:defRPr sz="4200"/>
            </a:lvl2pPr>
            <a:lvl3pPr lvl="2" rtl="0">
              <a:spcBef>
                <a:spcPts val="0"/>
              </a:spcBef>
              <a:buSzPts val="4200"/>
              <a:buNone/>
              <a:defRPr sz="4200"/>
            </a:lvl3pPr>
            <a:lvl4pPr lvl="3" rtl="0">
              <a:spcBef>
                <a:spcPts val="0"/>
              </a:spcBef>
              <a:buSzPts val="4200"/>
              <a:buNone/>
              <a:defRPr sz="4200"/>
            </a:lvl4pPr>
            <a:lvl5pPr lvl="4" rtl="0">
              <a:spcBef>
                <a:spcPts val="0"/>
              </a:spcBef>
              <a:buSzPts val="4200"/>
              <a:buNone/>
              <a:defRPr sz="4200"/>
            </a:lvl5pPr>
            <a:lvl6pPr lvl="5" rtl="0">
              <a:spcBef>
                <a:spcPts val="0"/>
              </a:spcBef>
              <a:buSzPts val="4200"/>
              <a:buNone/>
              <a:defRPr sz="4200"/>
            </a:lvl6pPr>
            <a:lvl7pPr lvl="6" rtl="0">
              <a:spcBef>
                <a:spcPts val="0"/>
              </a:spcBef>
              <a:buSzPts val="4200"/>
              <a:buNone/>
              <a:defRPr sz="4200"/>
            </a:lvl7pPr>
            <a:lvl8pPr lvl="7" rtl="0">
              <a:spcBef>
                <a:spcPts val="0"/>
              </a:spcBef>
              <a:buSzPts val="4200"/>
              <a:buNone/>
              <a:defRPr sz="4200"/>
            </a:lvl8pPr>
            <a:lvl9pPr lvl="8" rtl="0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3200"/>
              <a:buNone/>
              <a:defRPr/>
            </a:lvl1pPr>
            <a:lvl2pPr lvl="1" rtl="0">
              <a:spcBef>
                <a:spcPts val="0"/>
              </a:spcBef>
              <a:buSzPts val="3200"/>
              <a:buNone/>
              <a:defRPr/>
            </a:lvl2pPr>
            <a:lvl3pPr lvl="2" rtl="0">
              <a:spcBef>
                <a:spcPts val="0"/>
              </a:spcBef>
              <a:buSzPts val="3200"/>
              <a:buNone/>
              <a:defRPr/>
            </a:lvl3pPr>
            <a:lvl4pPr lvl="3" rtl="0">
              <a:spcBef>
                <a:spcPts val="0"/>
              </a:spcBef>
              <a:buSzPts val="3200"/>
              <a:buNone/>
              <a:defRPr/>
            </a:lvl4pPr>
            <a:lvl5pPr lvl="4" rtl="0">
              <a:spcBef>
                <a:spcPts val="0"/>
              </a:spcBef>
              <a:buSzPts val="3200"/>
              <a:buNone/>
              <a:defRPr/>
            </a:lvl5pPr>
            <a:lvl6pPr lvl="5" rtl="0">
              <a:spcBef>
                <a:spcPts val="0"/>
              </a:spcBef>
              <a:buSzPts val="3200"/>
              <a:buNone/>
              <a:defRPr/>
            </a:lvl6pPr>
            <a:lvl7pPr lvl="6" rtl="0">
              <a:spcBef>
                <a:spcPts val="0"/>
              </a:spcBef>
              <a:buSzPts val="3200"/>
              <a:buNone/>
              <a:defRPr/>
            </a:lvl7pPr>
            <a:lvl8pPr lvl="7" rtl="0">
              <a:spcBef>
                <a:spcPts val="0"/>
              </a:spcBef>
              <a:buSzPts val="3200"/>
              <a:buNone/>
              <a:defRPr/>
            </a:lvl8pPr>
            <a:lvl9pPr lvl="8" rtl="0">
              <a:spcBef>
                <a:spcPts val="0"/>
              </a:spcBef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3200"/>
              <a:buNone/>
              <a:defRPr/>
            </a:lvl1pPr>
            <a:lvl2pPr lvl="1" rtl="0">
              <a:spcBef>
                <a:spcPts val="0"/>
              </a:spcBef>
              <a:buSzPts val="3200"/>
              <a:buNone/>
              <a:defRPr/>
            </a:lvl2pPr>
            <a:lvl3pPr lvl="2" rtl="0">
              <a:spcBef>
                <a:spcPts val="0"/>
              </a:spcBef>
              <a:buSzPts val="3200"/>
              <a:buNone/>
              <a:defRPr/>
            </a:lvl3pPr>
            <a:lvl4pPr lvl="3" rtl="0">
              <a:spcBef>
                <a:spcPts val="0"/>
              </a:spcBef>
              <a:buSzPts val="3200"/>
              <a:buNone/>
              <a:defRPr/>
            </a:lvl4pPr>
            <a:lvl5pPr lvl="4" rtl="0">
              <a:spcBef>
                <a:spcPts val="0"/>
              </a:spcBef>
              <a:buSzPts val="3200"/>
              <a:buNone/>
              <a:defRPr/>
            </a:lvl5pPr>
            <a:lvl6pPr lvl="5" rtl="0">
              <a:spcBef>
                <a:spcPts val="0"/>
              </a:spcBef>
              <a:buSzPts val="3200"/>
              <a:buNone/>
              <a:defRPr/>
            </a:lvl6pPr>
            <a:lvl7pPr lvl="6" rtl="0">
              <a:spcBef>
                <a:spcPts val="0"/>
              </a:spcBef>
              <a:buSzPts val="3200"/>
              <a:buNone/>
              <a:defRPr/>
            </a:lvl7pPr>
            <a:lvl8pPr lvl="7" rtl="0">
              <a:spcBef>
                <a:spcPts val="0"/>
              </a:spcBef>
              <a:buSzPts val="3200"/>
              <a:buNone/>
              <a:defRPr/>
            </a:lvl8pPr>
            <a:lvl9pPr lvl="8" rtl="0">
              <a:spcBef>
                <a:spcPts val="0"/>
              </a:spcBef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ts val="1800"/>
              <a:buNone/>
              <a:defRPr sz="1800"/>
            </a:lvl1pPr>
            <a:lvl2pPr lvl="1" rtl="0">
              <a:spcBef>
                <a:spcPts val="0"/>
              </a:spcBef>
              <a:buSzPts val="1800"/>
              <a:buNone/>
              <a:defRPr sz="1800"/>
            </a:lvl2pPr>
            <a:lvl3pPr lvl="2" rtl="0">
              <a:spcBef>
                <a:spcPts val="0"/>
              </a:spcBef>
              <a:buSzPts val="1800"/>
              <a:buNone/>
              <a:defRPr sz="1800"/>
            </a:lvl3pPr>
            <a:lvl4pPr lvl="3" rtl="0">
              <a:spcBef>
                <a:spcPts val="0"/>
              </a:spcBef>
              <a:buSzPts val="1800"/>
              <a:buNone/>
              <a:defRPr sz="1800"/>
            </a:lvl4pPr>
            <a:lvl5pPr lvl="4" rtl="0">
              <a:spcBef>
                <a:spcPts val="0"/>
              </a:spcBef>
              <a:buSzPts val="1800"/>
              <a:buNone/>
              <a:defRPr sz="1800"/>
            </a:lvl5pPr>
            <a:lvl6pPr lvl="5" rtl="0">
              <a:spcBef>
                <a:spcPts val="0"/>
              </a:spcBef>
              <a:buSzPts val="1800"/>
              <a:buNone/>
              <a:defRPr sz="1800"/>
            </a:lvl6pPr>
            <a:lvl7pPr lvl="6" rtl="0">
              <a:spcBef>
                <a:spcPts val="0"/>
              </a:spcBef>
              <a:buSzPts val="1800"/>
              <a:buNone/>
              <a:defRPr sz="1800"/>
            </a:lvl7pPr>
            <a:lvl8pPr lvl="7" rtl="0">
              <a:spcBef>
                <a:spcPts val="0"/>
              </a:spcBef>
              <a:buSzPts val="1800"/>
              <a:buNone/>
              <a:defRPr sz="1800"/>
            </a:lvl8pPr>
            <a:lvl9pPr lvl="8" rtl="0">
              <a:spcBef>
                <a:spcPts val="0"/>
              </a:spcBef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ts val="6000"/>
              <a:buNone/>
              <a:defRPr sz="6000"/>
            </a:lvl1pPr>
            <a:lvl2pPr lvl="1" rtl="0">
              <a:spcBef>
                <a:spcPts val="0"/>
              </a:spcBef>
              <a:buSzPts val="6000"/>
              <a:buNone/>
              <a:defRPr sz="6000"/>
            </a:lvl2pPr>
            <a:lvl3pPr lvl="2" rtl="0">
              <a:spcBef>
                <a:spcPts val="0"/>
              </a:spcBef>
              <a:buSzPts val="6000"/>
              <a:buNone/>
              <a:defRPr sz="6000"/>
            </a:lvl3pPr>
            <a:lvl4pPr lvl="3" rtl="0">
              <a:spcBef>
                <a:spcPts val="0"/>
              </a:spcBef>
              <a:buSzPts val="6000"/>
              <a:buNone/>
              <a:defRPr sz="6000"/>
            </a:lvl4pPr>
            <a:lvl5pPr lvl="4" rtl="0">
              <a:spcBef>
                <a:spcPts val="0"/>
              </a:spcBef>
              <a:buSzPts val="6000"/>
              <a:buNone/>
              <a:defRPr sz="6000"/>
            </a:lvl5pPr>
            <a:lvl6pPr lvl="5" rtl="0">
              <a:spcBef>
                <a:spcPts val="0"/>
              </a:spcBef>
              <a:buSzPts val="6000"/>
              <a:buNone/>
              <a:defRPr sz="6000"/>
            </a:lvl6pPr>
            <a:lvl7pPr lvl="6" rtl="0">
              <a:spcBef>
                <a:spcPts val="0"/>
              </a:spcBef>
              <a:buSzPts val="6000"/>
              <a:buNone/>
              <a:defRPr sz="6000"/>
            </a:lvl7pPr>
            <a:lvl8pPr lvl="7" rtl="0">
              <a:spcBef>
                <a:spcPts val="0"/>
              </a:spcBef>
              <a:buSzPts val="6000"/>
              <a:buNone/>
              <a:defRPr sz="6000"/>
            </a:lvl8pPr>
            <a:lvl9pPr lvl="8" rtl="0">
              <a:spcBef>
                <a:spcPts val="0"/>
              </a:spcBef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rgbClr val="43434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8.jpg"/><Relationship Id="rId9" Type="http://schemas.openxmlformats.org/officeDocument/2006/relationships/image" Target="../media/image11.png"/><Relationship Id="rId5" Type="http://schemas.openxmlformats.org/officeDocument/2006/relationships/image" Target="../media/image7.jpg"/><Relationship Id="rId6" Type="http://schemas.openxmlformats.org/officeDocument/2006/relationships/image" Target="../media/image5.jpg"/><Relationship Id="rId7" Type="http://schemas.openxmlformats.org/officeDocument/2006/relationships/image" Target="../media/image9.jpg"/><Relationship Id="rId8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alexnakagawa/vc_holy_grail" TargetMode="External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21.jp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 rotWithShape="1">
          <a:blip r:embed="rId3">
            <a:alphaModFix amt="43000"/>
          </a:blip>
          <a:srcRect b="0" l="7411" r="3612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type="ctrTitle"/>
          </p:nvPr>
        </p:nvSpPr>
        <p:spPr>
          <a:xfrm>
            <a:off x="390525" y="26574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7200">
                <a:latin typeface="Archivo Narrow"/>
                <a:ea typeface="Archivo Narrow"/>
                <a:cs typeface="Archivo Narrow"/>
                <a:sym typeface="Archivo Narrow"/>
              </a:rPr>
              <a:t>The Holy Grail of VC</a:t>
            </a:r>
          </a:p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466725" y="3303475"/>
            <a:ext cx="70008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Predicting the success of startups and their founders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476250" y="3403000"/>
            <a:ext cx="19944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_______________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 </a:t>
            </a:r>
            <a:r>
              <a:rPr lang="en" sz="1800">
                <a:solidFill>
                  <a:schemeClr val="lt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Data-X Project</a:t>
            </a:r>
          </a:p>
        </p:txBody>
      </p:sp>
      <p:sp>
        <p:nvSpPr>
          <p:cNvPr id="71" name="Shape 71"/>
          <p:cNvSpPr/>
          <p:nvPr/>
        </p:nvSpPr>
        <p:spPr>
          <a:xfrm flipH="1">
            <a:off x="8266800" y="4254900"/>
            <a:ext cx="877200" cy="888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4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 rot="-267">
            <a:off x="4310500" y="691634"/>
            <a:ext cx="3857400" cy="3607800"/>
          </a:xfrm>
          <a:prstGeom prst="blockArc">
            <a:avLst>
              <a:gd fmla="val 15819493" name="adj1"/>
              <a:gd fmla="val 2584938" name="adj2"/>
              <a:gd fmla="val 8262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/>
        </p:nvSpPr>
        <p:spPr>
          <a:xfrm rot="10799733">
            <a:off x="3981675" y="1917141"/>
            <a:ext cx="3857400" cy="2521500"/>
          </a:xfrm>
          <a:prstGeom prst="blockArc">
            <a:avLst>
              <a:gd fmla="val 11288649" name="adj1"/>
              <a:gd fmla="val 21117515" name="adj2"/>
              <a:gd fmla="val 11775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/>
        </p:nvSpPr>
        <p:spPr>
          <a:xfrm rot="-1811335">
            <a:off x="3425622" y="894695"/>
            <a:ext cx="1997404" cy="2128763"/>
          </a:xfrm>
          <a:prstGeom prst="bentArrow">
            <a:avLst>
              <a:gd fmla="val 16609" name="adj1"/>
              <a:gd fmla="val 22349" name="adj2"/>
              <a:gd fmla="val 20279" name="adj3"/>
              <a:gd fmla="val 79721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type="title"/>
          </p:nvPr>
        </p:nvSpPr>
        <p:spPr>
          <a:xfrm>
            <a:off x="226075" y="-23200"/>
            <a:ext cx="2808000" cy="2724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The Approach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4075" y="-23200"/>
            <a:ext cx="5805125" cy="481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4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5048250" y="357800"/>
            <a:ext cx="1957500" cy="895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>
                <a:latin typeface="Archivo Narrow"/>
                <a:ea typeface="Archivo Narrow"/>
                <a:cs typeface="Archivo Narrow"/>
                <a:sym typeface="Archivo Narrow"/>
              </a:rPr>
              <a:t>Business Requirement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Improve VC’s investment accuracy</a:t>
            </a:r>
          </a:p>
        </p:txBody>
      </p:sp>
      <p:sp>
        <p:nvSpPr>
          <p:cNvPr id="168" name="Shape 168"/>
          <p:cNvSpPr/>
          <p:nvPr/>
        </p:nvSpPr>
        <p:spPr>
          <a:xfrm>
            <a:off x="6781800" y="1462700"/>
            <a:ext cx="1957500" cy="895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latin typeface="Archivo Narrow"/>
                <a:ea typeface="Archivo Narrow"/>
                <a:cs typeface="Archivo Narrow"/>
                <a:sym typeface="Archivo Narrow"/>
              </a:rPr>
              <a:t>Data Acquisition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Crunchbase (ppl + firm)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Founder Survey</a:t>
            </a:r>
          </a:p>
        </p:txBody>
      </p:sp>
      <p:sp>
        <p:nvSpPr>
          <p:cNvPr id="169" name="Shape 169"/>
          <p:cNvSpPr/>
          <p:nvPr/>
        </p:nvSpPr>
        <p:spPr>
          <a:xfrm>
            <a:off x="6781800" y="2786675"/>
            <a:ext cx="1957500" cy="895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latin typeface="Archivo Narrow"/>
                <a:ea typeface="Archivo Narrow"/>
                <a:cs typeface="Archivo Narrow"/>
                <a:sym typeface="Archivo Narrow"/>
              </a:rPr>
              <a:t>Data Preparation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Join datasets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(people via company)</a:t>
            </a:r>
          </a:p>
        </p:txBody>
      </p:sp>
      <p:sp>
        <p:nvSpPr>
          <p:cNvPr id="170" name="Shape 170"/>
          <p:cNvSpPr/>
          <p:nvPr/>
        </p:nvSpPr>
        <p:spPr>
          <a:xfrm>
            <a:off x="5048250" y="3891575"/>
            <a:ext cx="1957500" cy="895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latin typeface="Archivo Narrow"/>
                <a:ea typeface="Archivo Narrow"/>
                <a:cs typeface="Archivo Narrow"/>
                <a:sym typeface="Archivo Narrow"/>
              </a:rPr>
              <a:t>Feature Engineering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Select valuable features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Decide evaluation of Y</a:t>
            </a:r>
          </a:p>
        </p:txBody>
      </p:sp>
      <p:sp>
        <p:nvSpPr>
          <p:cNvPr id="171" name="Shape 171"/>
          <p:cNvSpPr/>
          <p:nvPr/>
        </p:nvSpPr>
        <p:spPr>
          <a:xfrm>
            <a:off x="3419475" y="1529375"/>
            <a:ext cx="2067000" cy="895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latin typeface="Archivo Narrow"/>
                <a:ea typeface="Archivo Narrow"/>
                <a:cs typeface="Archivo Narrow"/>
                <a:sym typeface="Archivo Narrow"/>
              </a:rPr>
              <a:t>Evaluation &amp; Interpretation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Accuracy, precision &amp; recall</a:t>
            </a:r>
          </a:p>
        </p:txBody>
      </p:sp>
      <p:sp>
        <p:nvSpPr>
          <p:cNvPr id="172" name="Shape 172"/>
          <p:cNvSpPr/>
          <p:nvPr/>
        </p:nvSpPr>
        <p:spPr>
          <a:xfrm>
            <a:off x="3419475" y="2786675"/>
            <a:ext cx="2009700" cy="895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latin typeface="Archivo Narrow"/>
                <a:ea typeface="Archivo Narrow"/>
                <a:cs typeface="Archivo Narrow"/>
                <a:sym typeface="Archivo Narrow"/>
              </a:rPr>
              <a:t>Modelling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Try SVM, decision tree, XGBoost and others</a:t>
            </a:r>
          </a:p>
        </p:txBody>
      </p:sp>
      <p:sp>
        <p:nvSpPr>
          <p:cNvPr id="173" name="Shape 173"/>
          <p:cNvSpPr txBox="1"/>
          <p:nvPr>
            <p:ph type="title"/>
          </p:nvPr>
        </p:nvSpPr>
        <p:spPr>
          <a:xfrm>
            <a:off x="226075" y="205400"/>
            <a:ext cx="2926800" cy="2724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latin typeface="Archivo Narrow"/>
                <a:ea typeface="Archivo Narrow"/>
                <a:cs typeface="Archivo Narrow"/>
                <a:sym typeface="Archivo Narrow"/>
              </a:rPr>
              <a:t>A typical life cycle of an ML project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4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7123425" y="591950"/>
            <a:ext cx="170700" cy="4402500"/>
          </a:xfrm>
          <a:prstGeom prst="rightBrace">
            <a:avLst>
              <a:gd fmla="val 93043" name="adj1"/>
              <a:gd fmla="val 45433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79" name="Shape 179"/>
          <p:cNvSpPr/>
          <p:nvPr/>
        </p:nvSpPr>
        <p:spPr>
          <a:xfrm>
            <a:off x="7451425" y="742950"/>
            <a:ext cx="1533000" cy="36867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4299000" y="658075"/>
            <a:ext cx="170700" cy="4402500"/>
          </a:xfrm>
          <a:prstGeom prst="rightBrace">
            <a:avLst>
              <a:gd fmla="val 93043" name="adj1"/>
              <a:gd fmla="val 46112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81" name="Shape 181"/>
          <p:cNvSpPr/>
          <p:nvPr/>
        </p:nvSpPr>
        <p:spPr>
          <a:xfrm>
            <a:off x="4646100" y="18475"/>
            <a:ext cx="2477400" cy="5070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941600" y="21375"/>
            <a:ext cx="2372400" cy="5070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 txBox="1"/>
          <p:nvPr>
            <p:ph idx="4294967295" type="title"/>
          </p:nvPr>
        </p:nvSpPr>
        <p:spPr>
          <a:xfrm>
            <a:off x="0" y="5700"/>
            <a:ext cx="1823700" cy="5143500"/>
          </a:xfrm>
          <a:prstGeom prst="rect">
            <a:avLst/>
          </a:prstGeom>
          <a:solidFill>
            <a:srgbClr val="434343"/>
          </a:solidFill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8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" sz="2700"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  <a:r>
              <a:rPr lang="en" sz="2700">
                <a:latin typeface="Archivo Narrow"/>
                <a:ea typeface="Archivo Narrow"/>
                <a:cs typeface="Archivo Narrow"/>
                <a:sym typeface="Archivo Narrow"/>
              </a:rPr>
              <a:t>Architecture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700">
                <a:latin typeface="Archivo Narrow"/>
                <a:ea typeface="Archivo Narrow"/>
                <a:cs typeface="Archivo Narrow"/>
                <a:sym typeface="Archivo Narrow"/>
              </a:rPr>
              <a:t> of Solution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8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8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8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8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8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8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8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8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184" name="Shape 184"/>
          <p:cNvSpPr txBox="1"/>
          <p:nvPr>
            <p:ph idx="4294967295" type="title"/>
          </p:nvPr>
        </p:nvSpPr>
        <p:spPr>
          <a:xfrm>
            <a:off x="1982975" y="644050"/>
            <a:ext cx="1143000" cy="803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Crunchbase company data (~100k rows)</a:t>
            </a:r>
          </a:p>
        </p:txBody>
      </p:sp>
      <p:sp>
        <p:nvSpPr>
          <p:cNvPr id="185" name="Shape 185"/>
          <p:cNvSpPr txBox="1"/>
          <p:nvPr>
            <p:ph idx="4294967295" type="title"/>
          </p:nvPr>
        </p:nvSpPr>
        <p:spPr>
          <a:xfrm>
            <a:off x="2381325" y="185275"/>
            <a:ext cx="1498800" cy="3873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Input Data (.csv)</a:t>
            </a:r>
          </a:p>
        </p:txBody>
      </p:sp>
      <p:sp>
        <p:nvSpPr>
          <p:cNvPr id="186" name="Shape 186"/>
          <p:cNvSpPr txBox="1"/>
          <p:nvPr>
            <p:ph idx="4294967295" type="title"/>
          </p:nvPr>
        </p:nvSpPr>
        <p:spPr>
          <a:xfrm>
            <a:off x="4698301" y="608875"/>
            <a:ext cx="707700" cy="387300"/>
          </a:xfrm>
          <a:prstGeom prst="rect">
            <a:avLst/>
          </a:prstGeom>
          <a:solidFill>
            <a:srgbClr val="93C47D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n</a:t>
            </a: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umpy</a:t>
            </a: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 (arrays)</a:t>
            </a:r>
          </a:p>
        </p:txBody>
      </p:sp>
      <p:sp>
        <p:nvSpPr>
          <p:cNvPr id="187" name="Shape 187"/>
          <p:cNvSpPr txBox="1"/>
          <p:nvPr>
            <p:ph idx="4294967295" type="title"/>
          </p:nvPr>
        </p:nvSpPr>
        <p:spPr>
          <a:xfrm>
            <a:off x="2235875" y="1770151"/>
            <a:ext cx="1823700" cy="623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Join &amp; subset for only current founders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(~60k rows)</a:t>
            </a:r>
          </a:p>
        </p:txBody>
      </p:sp>
      <p:sp>
        <p:nvSpPr>
          <p:cNvPr id="188" name="Shape 188"/>
          <p:cNvSpPr txBox="1"/>
          <p:nvPr>
            <p:ph idx="4294967295" type="title"/>
          </p:nvPr>
        </p:nvSpPr>
        <p:spPr>
          <a:xfrm>
            <a:off x="3185050" y="644050"/>
            <a:ext cx="1060500" cy="803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Crunchbase people data (~100k rows)</a:t>
            </a:r>
          </a:p>
        </p:txBody>
      </p:sp>
      <p:sp>
        <p:nvSpPr>
          <p:cNvPr id="189" name="Shape 189"/>
          <p:cNvSpPr txBox="1"/>
          <p:nvPr>
            <p:ph idx="4294967295" type="title"/>
          </p:nvPr>
        </p:nvSpPr>
        <p:spPr>
          <a:xfrm>
            <a:off x="2235875" y="2559050"/>
            <a:ext cx="1823700" cy="623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Clean: drop NaN, recode into categorical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(~25K rows)</a:t>
            </a:r>
          </a:p>
        </p:txBody>
      </p:sp>
      <p:sp>
        <p:nvSpPr>
          <p:cNvPr id="190" name="Shape 190"/>
          <p:cNvSpPr txBox="1"/>
          <p:nvPr>
            <p:ph idx="4294967295" type="title"/>
          </p:nvPr>
        </p:nvSpPr>
        <p:spPr>
          <a:xfrm>
            <a:off x="1982975" y="4333750"/>
            <a:ext cx="2262600" cy="696900"/>
          </a:xfrm>
          <a:prstGeom prst="rect">
            <a:avLst/>
          </a:prstGeom>
          <a:solidFill>
            <a:srgbClr val="8E7CC3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Founder psychological factors survey data (~40 respondents)</a:t>
            </a:r>
          </a:p>
        </p:txBody>
      </p:sp>
      <p:sp>
        <p:nvSpPr>
          <p:cNvPr id="191" name="Shape 191"/>
          <p:cNvSpPr txBox="1"/>
          <p:nvPr>
            <p:ph idx="4294967295" type="title"/>
          </p:nvPr>
        </p:nvSpPr>
        <p:spPr>
          <a:xfrm>
            <a:off x="2152650" y="3372700"/>
            <a:ext cx="1979700" cy="803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Feature engineering: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select best features, build independent variable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(8 features, 1 output)</a:t>
            </a:r>
          </a:p>
        </p:txBody>
      </p:sp>
      <p:cxnSp>
        <p:nvCxnSpPr>
          <p:cNvPr id="192" name="Shape 192"/>
          <p:cNvCxnSpPr>
            <a:endCxn id="193" idx="0"/>
          </p:cNvCxnSpPr>
          <p:nvPr/>
        </p:nvCxnSpPr>
        <p:spPr>
          <a:xfrm flipH="1">
            <a:off x="5884775" y="790075"/>
            <a:ext cx="9300" cy="51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4" name="Shape 194"/>
          <p:cNvCxnSpPr>
            <a:stCxn id="186" idx="2"/>
            <a:endCxn id="193" idx="0"/>
          </p:cNvCxnSpPr>
          <p:nvPr/>
        </p:nvCxnSpPr>
        <p:spPr>
          <a:xfrm flipH="1" rot="-5400000">
            <a:off x="5313151" y="735175"/>
            <a:ext cx="310500" cy="832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5" name="Shape 195"/>
          <p:cNvCxnSpPr>
            <a:stCxn id="196" idx="2"/>
            <a:endCxn id="193" idx="0"/>
          </p:cNvCxnSpPr>
          <p:nvPr/>
        </p:nvCxnSpPr>
        <p:spPr>
          <a:xfrm rot="5400000">
            <a:off x="6176575" y="704425"/>
            <a:ext cx="310500" cy="89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7" name="Shape 197"/>
          <p:cNvSpPr/>
          <p:nvPr/>
        </p:nvSpPr>
        <p:spPr>
          <a:xfrm>
            <a:off x="6529700" y="2541080"/>
            <a:ext cx="360225" cy="481825"/>
          </a:xfrm>
          <a:custGeom>
            <a:pathLst>
              <a:path extrusionOk="0" h="19273" w="14409">
                <a:moveTo>
                  <a:pt x="0" y="19273"/>
                </a:moveTo>
                <a:cubicBezTo>
                  <a:pt x="1046" y="16440"/>
                  <a:pt x="3879" y="5479"/>
                  <a:pt x="6281" y="2278"/>
                </a:cubicBezTo>
                <a:cubicBezTo>
                  <a:pt x="8682" y="-923"/>
                  <a:pt x="13054" y="431"/>
                  <a:pt x="14409" y="62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sp>
      <p:cxnSp>
        <p:nvCxnSpPr>
          <p:cNvPr id="198" name="Shape 198"/>
          <p:cNvCxnSpPr>
            <a:stCxn id="184" idx="2"/>
          </p:cNvCxnSpPr>
          <p:nvPr/>
        </p:nvCxnSpPr>
        <p:spPr>
          <a:xfrm flipH="1" rot="-5400000">
            <a:off x="2775425" y="1226200"/>
            <a:ext cx="134700" cy="576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9" name="Shape 199"/>
          <p:cNvCxnSpPr>
            <a:stCxn id="188" idx="2"/>
          </p:cNvCxnSpPr>
          <p:nvPr/>
        </p:nvCxnSpPr>
        <p:spPr>
          <a:xfrm rot="5400000">
            <a:off x="3355750" y="1222300"/>
            <a:ext cx="134700" cy="584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0" name="Shape 200"/>
          <p:cNvCxnSpPr/>
          <p:nvPr/>
        </p:nvCxnSpPr>
        <p:spPr>
          <a:xfrm flipH="1">
            <a:off x="3135075" y="1581850"/>
            <a:ext cx="3000" cy="17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1" name="Shape 201"/>
          <p:cNvCxnSpPr/>
          <p:nvPr/>
        </p:nvCxnSpPr>
        <p:spPr>
          <a:xfrm flipH="1">
            <a:off x="3146225" y="2389513"/>
            <a:ext cx="3000" cy="17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2" name="Shape 202"/>
          <p:cNvCxnSpPr/>
          <p:nvPr/>
        </p:nvCxnSpPr>
        <p:spPr>
          <a:xfrm flipH="1">
            <a:off x="3135050" y="3189813"/>
            <a:ext cx="3000" cy="17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3" name="Shape 203"/>
          <p:cNvSpPr/>
          <p:nvPr/>
        </p:nvSpPr>
        <p:spPr>
          <a:xfrm>
            <a:off x="3093375" y="4206775"/>
            <a:ext cx="86400" cy="960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>
            <p:ph idx="4294967295" type="title"/>
          </p:nvPr>
        </p:nvSpPr>
        <p:spPr>
          <a:xfrm>
            <a:off x="5009250" y="198175"/>
            <a:ext cx="1823700" cy="3615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Build model </a:t>
            </a: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(ipython)</a:t>
            </a:r>
          </a:p>
        </p:txBody>
      </p:sp>
      <p:sp>
        <p:nvSpPr>
          <p:cNvPr id="196" name="Shape 196"/>
          <p:cNvSpPr txBox="1"/>
          <p:nvPr>
            <p:ph idx="4294967295" type="title"/>
          </p:nvPr>
        </p:nvSpPr>
        <p:spPr>
          <a:xfrm>
            <a:off x="6490525" y="608875"/>
            <a:ext cx="576600" cy="387300"/>
          </a:xfrm>
          <a:prstGeom prst="rect">
            <a:avLst/>
          </a:prstGeom>
          <a:solidFill>
            <a:srgbClr val="93C47D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excel (.csv)</a:t>
            </a:r>
          </a:p>
        </p:txBody>
      </p:sp>
      <p:sp>
        <p:nvSpPr>
          <p:cNvPr id="193" name="Shape 193"/>
          <p:cNvSpPr txBox="1"/>
          <p:nvPr>
            <p:ph idx="4294967295" type="title"/>
          </p:nvPr>
        </p:nvSpPr>
        <p:spPr>
          <a:xfrm>
            <a:off x="4698575" y="1306675"/>
            <a:ext cx="2372400" cy="2343900"/>
          </a:xfrm>
          <a:prstGeom prst="rect">
            <a:avLst/>
          </a:prstGeom>
          <a:solidFill>
            <a:srgbClr val="93C47D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Scikit-Learn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Apply train-test split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Tokenize (CBOW, TF-IDF) bio data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Test logistic regression, SVM, perceptron, naive bayes, xgboost, random forest*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Apply regularization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Calculate accuracies, confusion matrix</a:t>
            </a:r>
          </a:p>
        </p:txBody>
      </p:sp>
      <p:sp>
        <p:nvSpPr>
          <p:cNvPr id="205" name="Shape 205"/>
          <p:cNvSpPr txBox="1"/>
          <p:nvPr>
            <p:ph idx="4294967295" type="title"/>
          </p:nvPr>
        </p:nvSpPr>
        <p:spPr>
          <a:xfrm>
            <a:off x="5434300" y="608875"/>
            <a:ext cx="1013100" cy="387300"/>
          </a:xfrm>
          <a:prstGeom prst="rect">
            <a:avLst/>
          </a:prstGeom>
          <a:solidFill>
            <a:srgbClr val="93C47D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pandas</a:t>
            </a: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 (dataframes)</a:t>
            </a:r>
          </a:p>
        </p:txBody>
      </p:sp>
      <p:sp>
        <p:nvSpPr>
          <p:cNvPr id="206" name="Shape 206"/>
          <p:cNvSpPr txBox="1"/>
          <p:nvPr>
            <p:ph idx="4294967295" type="title"/>
          </p:nvPr>
        </p:nvSpPr>
        <p:spPr>
          <a:xfrm>
            <a:off x="4698575" y="3915475"/>
            <a:ext cx="2349300" cy="387300"/>
          </a:xfrm>
          <a:prstGeom prst="rect">
            <a:avLst/>
          </a:prstGeom>
          <a:solidFill>
            <a:srgbClr val="93C47D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matplotlib</a:t>
            </a: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(plot accuracies, ROC curve)</a:t>
            </a:r>
          </a:p>
        </p:txBody>
      </p:sp>
      <p:cxnSp>
        <p:nvCxnSpPr>
          <p:cNvPr id="207" name="Shape 207"/>
          <p:cNvCxnSpPr>
            <a:stCxn id="193" idx="2"/>
            <a:endCxn id="206" idx="0"/>
          </p:cNvCxnSpPr>
          <p:nvPr/>
        </p:nvCxnSpPr>
        <p:spPr>
          <a:xfrm flipH="1">
            <a:off x="5873375" y="3650575"/>
            <a:ext cx="114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8" name="Shape 208"/>
          <p:cNvSpPr txBox="1"/>
          <p:nvPr>
            <p:ph idx="4294967295" type="title"/>
          </p:nvPr>
        </p:nvSpPr>
        <p:spPr>
          <a:xfrm>
            <a:off x="4767375" y="4454350"/>
            <a:ext cx="2262600" cy="576300"/>
          </a:xfrm>
          <a:prstGeom prst="rect">
            <a:avLst/>
          </a:prstGeom>
          <a:solidFill>
            <a:srgbClr val="8E7CC3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Calculate probability of success for survey respondents given feature X</a:t>
            </a:r>
          </a:p>
        </p:txBody>
      </p:sp>
      <p:sp>
        <p:nvSpPr>
          <p:cNvPr id="209" name="Shape 209"/>
          <p:cNvSpPr/>
          <p:nvPr/>
        </p:nvSpPr>
        <p:spPr>
          <a:xfrm>
            <a:off x="5877900" y="4333750"/>
            <a:ext cx="86400" cy="960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10" name="Shape 210"/>
          <p:cNvCxnSpPr>
            <a:stCxn id="180" idx="1"/>
          </p:cNvCxnSpPr>
          <p:nvPr/>
        </p:nvCxnSpPr>
        <p:spPr>
          <a:xfrm>
            <a:off x="4469700" y="2688156"/>
            <a:ext cx="17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1" name="Shape 211"/>
          <p:cNvSpPr txBox="1"/>
          <p:nvPr>
            <p:ph idx="4294967295" type="title"/>
          </p:nvPr>
        </p:nvSpPr>
        <p:spPr>
          <a:xfrm>
            <a:off x="7753975" y="886925"/>
            <a:ext cx="927900" cy="3615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Output</a:t>
            </a:r>
          </a:p>
        </p:txBody>
      </p:sp>
      <p:cxnSp>
        <p:nvCxnSpPr>
          <p:cNvPr id="212" name="Shape 212"/>
          <p:cNvCxnSpPr>
            <a:stCxn id="178" idx="1"/>
            <a:endCxn id="179" idx="1"/>
          </p:cNvCxnSpPr>
          <p:nvPr/>
        </p:nvCxnSpPr>
        <p:spPr>
          <a:xfrm flipH="1" rot="10800000">
            <a:off x="7294125" y="2586438"/>
            <a:ext cx="157200" cy="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3" name="Shape 213"/>
          <p:cNvSpPr txBox="1"/>
          <p:nvPr>
            <p:ph idx="4294967295" type="title"/>
          </p:nvPr>
        </p:nvSpPr>
        <p:spPr>
          <a:xfrm>
            <a:off x="7513675" y="1313050"/>
            <a:ext cx="1404300" cy="290700"/>
          </a:xfrm>
          <a:prstGeom prst="rect">
            <a:avLst/>
          </a:prstGeom>
          <a:solidFill>
            <a:srgbClr val="F6B26B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Web UI w/ ranks</a:t>
            </a:r>
          </a:p>
        </p:txBody>
      </p:sp>
      <p:sp>
        <p:nvSpPr>
          <p:cNvPr id="214" name="Shape 214"/>
          <p:cNvSpPr txBox="1"/>
          <p:nvPr>
            <p:ph idx="4294967295" type="title"/>
          </p:nvPr>
        </p:nvSpPr>
        <p:spPr>
          <a:xfrm>
            <a:off x="7515775" y="1790375"/>
            <a:ext cx="1404300" cy="387300"/>
          </a:xfrm>
          <a:prstGeom prst="rect">
            <a:avLst/>
          </a:prstGeom>
          <a:solidFill>
            <a:srgbClr val="F6B26B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Tables split by industry</a:t>
            </a:r>
          </a:p>
        </p:txBody>
      </p:sp>
      <p:sp>
        <p:nvSpPr>
          <p:cNvPr id="215" name="Shape 215"/>
          <p:cNvSpPr/>
          <p:nvPr/>
        </p:nvSpPr>
        <p:spPr>
          <a:xfrm>
            <a:off x="8174725" y="1649063"/>
            <a:ext cx="86400" cy="960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 txBox="1"/>
          <p:nvPr>
            <p:ph idx="4294967295" type="title"/>
          </p:nvPr>
        </p:nvSpPr>
        <p:spPr>
          <a:xfrm>
            <a:off x="7513675" y="2382500"/>
            <a:ext cx="1404300" cy="696900"/>
          </a:xfrm>
          <a:prstGeom prst="rect">
            <a:avLst/>
          </a:prstGeom>
          <a:solidFill>
            <a:srgbClr val="F6B26B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Top contributing features for each founder</a:t>
            </a:r>
          </a:p>
        </p:txBody>
      </p:sp>
      <p:sp>
        <p:nvSpPr>
          <p:cNvPr id="217" name="Shape 217"/>
          <p:cNvSpPr/>
          <p:nvPr/>
        </p:nvSpPr>
        <p:spPr>
          <a:xfrm flipH="1">
            <a:off x="8174725" y="2239275"/>
            <a:ext cx="86400" cy="960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/>
        </p:nvSpPr>
        <p:spPr>
          <a:xfrm flipH="1">
            <a:off x="8174725" y="3098725"/>
            <a:ext cx="86400" cy="960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 txBox="1"/>
          <p:nvPr>
            <p:ph idx="4294967295" type="title"/>
          </p:nvPr>
        </p:nvSpPr>
        <p:spPr>
          <a:xfrm>
            <a:off x="7513675" y="3241950"/>
            <a:ext cx="1404300" cy="361500"/>
          </a:xfrm>
          <a:prstGeom prst="rect">
            <a:avLst/>
          </a:prstGeom>
          <a:solidFill>
            <a:srgbClr val="F6B26B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Most similar founders</a:t>
            </a:r>
          </a:p>
        </p:txBody>
      </p:sp>
      <p:sp>
        <p:nvSpPr>
          <p:cNvPr id="220" name="Shape 220"/>
          <p:cNvSpPr/>
          <p:nvPr/>
        </p:nvSpPr>
        <p:spPr>
          <a:xfrm flipH="1">
            <a:off x="8174725" y="3650675"/>
            <a:ext cx="86400" cy="960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 txBox="1"/>
          <p:nvPr>
            <p:ph idx="4294967295" type="title"/>
          </p:nvPr>
        </p:nvSpPr>
        <p:spPr>
          <a:xfrm>
            <a:off x="7513675" y="3830250"/>
            <a:ext cx="1404300" cy="477600"/>
          </a:xfrm>
          <a:prstGeom prst="rect">
            <a:avLst/>
          </a:prstGeom>
          <a:solidFill>
            <a:srgbClr val="F6B26B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400">
                <a:latin typeface="Archivo Narrow"/>
                <a:ea typeface="Archivo Narrow"/>
                <a:cs typeface="Archivo Narrow"/>
                <a:sym typeface="Archivo Narrow"/>
              </a:rPr>
              <a:t>Links to Linkedin/CB</a:t>
            </a:r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The learning path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Dilemma to define business need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471900" y="1919075"/>
            <a:ext cx="47847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>
                <a:latin typeface="Archivo Narrow"/>
                <a:ea typeface="Archivo Narrow"/>
                <a:cs typeface="Archivo Narrow"/>
                <a:sym typeface="Archivo Narrow"/>
              </a:rPr>
              <a:t>Dilemma</a:t>
            </a:r>
            <a:r>
              <a:rPr b="1" lang="en">
                <a:latin typeface="Archivo Narrow"/>
                <a:ea typeface="Archivo Narrow"/>
                <a:cs typeface="Archivo Narrow"/>
                <a:sym typeface="Archivo Narrow"/>
              </a:rPr>
              <a:t>: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 Predict success of a </a:t>
            </a:r>
            <a:r>
              <a:rPr lang="en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potential future-founder 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OR a current </a:t>
            </a:r>
            <a:r>
              <a:rPr lang="en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founder+startup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?</a:t>
            </a:r>
          </a:p>
          <a:p>
            <a:pPr indent="-342900" lvl="0" marL="457200">
              <a:spcBef>
                <a:spcPts val="0"/>
              </a:spcBef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Spoke to Patrick Chung (VC) + Kevin Liu (angel) -&gt; They advised us that the latter is more of a problem for VCs/angels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775" y="1854950"/>
            <a:ext cx="3048000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4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504825" y="7524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chemeClr val="lt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Can I haz sum data plz?</a:t>
            </a:r>
          </a:p>
        </p:txBody>
      </p:sp>
      <p:sp>
        <p:nvSpPr>
          <p:cNvPr id="237" name="Shape 2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The learning path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W</a:t>
            </a: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here can we get data?</a:t>
            </a:r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471900" y="1614275"/>
            <a:ext cx="86244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Font typeface="Archivo Narrow"/>
              <a:buChar char="●"/>
            </a:pPr>
            <a:r>
              <a:rPr lang="en" sz="2100">
                <a:latin typeface="Archivo Narrow"/>
                <a:ea typeface="Archivo Narrow"/>
                <a:cs typeface="Archivo Narrow"/>
                <a:sym typeface="Archivo Narrow"/>
              </a:rPr>
              <a:t>Reached out to </a:t>
            </a:r>
            <a:r>
              <a:rPr lang="en" sz="2100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scrapinghub</a:t>
            </a:r>
            <a:r>
              <a:rPr lang="en" sz="2100"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</a:p>
          <a:p>
            <a:pPr indent="-361950" lvl="1" marL="914400" rtl="0">
              <a:spcBef>
                <a:spcPts val="0"/>
              </a:spcBef>
              <a:spcAft>
                <a:spcPts val="0"/>
              </a:spcAft>
              <a:buSzPts val="2100"/>
              <a:buFont typeface="Archivo Narrow"/>
              <a:buChar char="○"/>
            </a:pPr>
            <a:r>
              <a:rPr lang="en" sz="2100">
                <a:latin typeface="Archivo Narrow"/>
                <a:ea typeface="Archivo Narrow"/>
                <a:cs typeface="Archivo Narrow"/>
                <a:sym typeface="Archivo Narrow"/>
              </a:rPr>
              <a:t>Got JSON dump of 1.5k Crunchbase profiles (failed)</a:t>
            </a: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Font typeface="Archivo Narrow"/>
              <a:buChar char="●"/>
            </a:pPr>
            <a:r>
              <a:rPr lang="en" sz="2100">
                <a:latin typeface="Archivo Narrow"/>
                <a:ea typeface="Archivo Narrow"/>
                <a:cs typeface="Archivo Narrow"/>
                <a:sym typeface="Archivo Narrow"/>
              </a:rPr>
              <a:t>Tried scraping/downloading: </a:t>
            </a:r>
          </a:p>
          <a:p>
            <a:pPr indent="-361950" lvl="1" marL="914400" rtl="0">
              <a:spcBef>
                <a:spcPts val="0"/>
              </a:spcBef>
              <a:spcAft>
                <a:spcPts val="0"/>
              </a:spcAft>
              <a:buSzPts val="2100"/>
              <a:buFont typeface="Archivo Narrow"/>
              <a:buChar char="○"/>
            </a:pPr>
            <a:r>
              <a:rPr lang="en" sz="2100">
                <a:latin typeface="Archivo Narrow"/>
                <a:ea typeface="Archivo Narrow"/>
                <a:cs typeface="Archivo Narrow"/>
                <a:sym typeface="Archivo Narrow"/>
              </a:rPr>
              <a:t>Angellist, Linkedin, Pitchbook, Mattermark (failed)</a:t>
            </a: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Font typeface="Archivo Narrow"/>
              <a:buChar char="●"/>
            </a:pPr>
            <a:r>
              <a:rPr lang="en" sz="2100">
                <a:latin typeface="Archivo Narrow"/>
                <a:ea typeface="Archivo Narrow"/>
                <a:cs typeface="Archivo Narrow"/>
                <a:sym typeface="Archivo Narrow"/>
              </a:rPr>
              <a:t>Settled on </a:t>
            </a:r>
            <a:r>
              <a:rPr lang="en" sz="2100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Crunchbase</a:t>
            </a:r>
            <a:r>
              <a:rPr lang="en" sz="2100">
                <a:latin typeface="Archivo Narrow"/>
                <a:ea typeface="Archivo Narrow"/>
                <a:cs typeface="Archivo Narrow"/>
                <a:sym typeface="Archivo Narrow"/>
              </a:rPr>
              <a:t>: </a:t>
            </a:r>
          </a:p>
          <a:p>
            <a:pPr indent="-361950" lvl="1" marL="914400" rtl="0">
              <a:spcBef>
                <a:spcPts val="0"/>
              </a:spcBef>
              <a:spcAft>
                <a:spcPts val="0"/>
              </a:spcAft>
              <a:buSzPts val="2100"/>
              <a:buFont typeface="Archivo Narrow"/>
              <a:buChar char="○"/>
            </a:pPr>
            <a:r>
              <a:rPr lang="en" sz="2100">
                <a:latin typeface="Archivo Narrow"/>
                <a:ea typeface="Archivo Narrow"/>
                <a:cs typeface="Archivo Narrow"/>
                <a:sym typeface="Archivo Narrow"/>
              </a:rPr>
              <a:t>sorted by CB rank</a:t>
            </a:r>
          </a:p>
          <a:p>
            <a:pPr indent="-361950" lvl="1" marL="914400" rtl="0">
              <a:spcBef>
                <a:spcPts val="0"/>
              </a:spcBef>
              <a:buSzPts val="2100"/>
              <a:buFont typeface="Archivo Narrow"/>
              <a:buChar char="○"/>
            </a:pPr>
            <a:r>
              <a:rPr lang="en" sz="2100">
                <a:latin typeface="Archivo Narrow"/>
                <a:ea typeface="Archivo Narrow"/>
                <a:cs typeface="Archivo Narrow"/>
                <a:sym typeface="Archivo Narrow"/>
              </a:rPr>
              <a:t>manually exported 100k rows of people &amp; company data (success)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0" y="558915"/>
            <a:ext cx="9144002" cy="4311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2742"/>
            <a:ext cx="9144001" cy="479801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/>
          <p:nvPr/>
        </p:nvSpPr>
        <p:spPr>
          <a:xfrm>
            <a:off x="18825" y="1191775"/>
            <a:ext cx="1154100" cy="45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/>
        </p:nvSpPr>
        <p:spPr>
          <a:xfrm>
            <a:off x="609600" y="2076450"/>
            <a:ext cx="7800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Explore non-objective, non-3rd party data sources:</a:t>
            </a:r>
          </a:p>
        </p:txBody>
      </p:sp>
      <p:sp>
        <p:nvSpPr>
          <p:cNvPr id="247" name="Shape 2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The learning path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Create Survey to get more data </a:t>
            </a: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resources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548100" y="2300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 Narrow"/>
              <a:buChar char="●"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We asked: how do we avoid deferring solely to crunchbase data?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 Narrow"/>
              <a:buChar char="●"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Decided to send out a </a:t>
            </a:r>
            <a:r>
              <a:rPr lang="en" sz="2400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survey</a:t>
            </a: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 to capture first-person </a:t>
            </a:r>
            <a:r>
              <a:rPr lang="en" sz="2400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psychological traits</a:t>
            </a: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 of successful founders (~50 responses from 2k+ cold emails)</a:t>
            </a:r>
          </a:p>
          <a:p>
            <a:pPr indent="-317500" lvl="1" marL="914400" rtl="0">
              <a:spcBef>
                <a:spcPts val="0"/>
              </a:spcBef>
              <a:buSzPts val="1400"/>
              <a:buFont typeface="Archivo Narrow"/>
              <a:buChar char="○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Used crunchbase to get founder names + companies and </a:t>
            </a:r>
            <a:r>
              <a:rPr lang="en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hunter.io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 to get contact emails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033" y="-46312"/>
            <a:ext cx="520223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03 at 4.28.41 PM.png"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00" y="151088"/>
            <a:ext cx="6523900" cy="484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5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The learning path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Using various tools to clean data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471900" y="1919075"/>
            <a:ext cx="43758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Data wrangling: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This was tedious: </a:t>
            </a:r>
            <a:r>
              <a:rPr lang="en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Crunchbase data is messy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 (strings in int columns, ints/floats in string columns, many missing values, many 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duplicates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)</a:t>
            </a:r>
          </a:p>
          <a:p>
            <a:pPr indent="-342900" lvl="0" marL="457200" rtl="0">
              <a:spcBef>
                <a:spcPts val="0"/>
              </a:spcBef>
              <a:buSzPts val="1800"/>
              <a:buFont typeface="Archivo Narrow"/>
              <a:buChar char="●"/>
            </a:pPr>
            <a:r>
              <a:rPr lang="en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Pandas, numpy and excel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 to join and clean data (~25k rows left)</a:t>
            </a:r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 rotWithShape="1">
          <a:blip r:embed="rId4">
            <a:alphaModFix/>
          </a:blip>
          <a:srcRect b="3278" l="0" r="0" t="0"/>
          <a:stretch/>
        </p:blipFill>
        <p:spPr>
          <a:xfrm>
            <a:off x="4923900" y="2312825"/>
            <a:ext cx="3991500" cy="21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561975" y="2124075"/>
            <a:ext cx="56292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lt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Feature engineering:</a:t>
            </a:r>
          </a:p>
        </p:txBody>
      </p:sp>
      <p:sp>
        <p:nvSpPr>
          <p:cNvPr id="266" name="Shape 26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The learning path</a:t>
            </a: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Archivo Narrow"/>
              <a:buChar char="●"/>
            </a:pPr>
            <a:r>
              <a:rPr lang="en" sz="2000">
                <a:latin typeface="Archivo Narrow"/>
                <a:ea typeface="Archivo Narrow"/>
                <a:cs typeface="Archivo Narrow"/>
                <a:sym typeface="Archivo Narrow"/>
              </a:rPr>
              <a:t>Brainstormed to decide output variable (binary for ‘raised Series B or higher’) </a:t>
            </a:r>
          </a:p>
          <a:p>
            <a:pPr indent="-355600" lvl="0" marL="457200" rtl="0">
              <a:spcBef>
                <a:spcPts val="1000"/>
              </a:spcBef>
              <a:spcAft>
                <a:spcPts val="1000"/>
              </a:spcAft>
              <a:buSzPts val="2000"/>
              <a:buFont typeface="Archivo Narrow"/>
              <a:buChar char="●"/>
            </a:pPr>
            <a:r>
              <a:rPr lang="en" sz="2000">
                <a:latin typeface="Archivo Narrow"/>
                <a:ea typeface="Archivo Narrow"/>
                <a:cs typeface="Archivo Narrow"/>
                <a:sym typeface="Archivo Narrow"/>
              </a:rPr>
              <a:t>Decided potential features, then used pandas and excel to recode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6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The learning path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471900" y="1919075"/>
            <a:ext cx="84228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Now the fun part: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We each used the cleaned dataset to test out various models using scikit-learn (success) and tensorflow (failed)</a:t>
            </a:r>
          </a:p>
          <a:p>
            <a:pPr indent="-317500" lvl="1" marL="914400" rtl="0">
              <a:spcBef>
                <a:spcPts val="0"/>
              </a:spcBef>
              <a:spcAft>
                <a:spcPts val="1000"/>
              </a:spcAft>
              <a:buClr>
                <a:srgbClr val="980000"/>
              </a:buClr>
              <a:buSzPts val="1400"/>
              <a:buFont typeface="Archivo Narrow"/>
              <a:buChar char="○"/>
            </a:pPr>
            <a:r>
              <a:rPr lang="en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Winner (highest accuracy) gets $1 in BTC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Used: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 XGB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oost, Random Forest, 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Logistic regression, SVM, Perceptron</a:t>
            </a:r>
          </a:p>
          <a:p>
            <a:pPr indent="-317500" lvl="1" marL="914400" rtl="0">
              <a:spcBef>
                <a:spcPts val="0"/>
              </a:spcBef>
              <a:spcAft>
                <a:spcPts val="1000"/>
              </a:spcAft>
              <a:buClr>
                <a:srgbClr val="980000"/>
              </a:buClr>
              <a:buSzPts val="1400"/>
              <a:buFont typeface="Archivo Narrow"/>
              <a:buChar char="○"/>
            </a:pPr>
            <a:r>
              <a:rPr lang="en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RF achieved highest accuracy (~77%)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125" y="105400"/>
            <a:ext cx="1868025" cy="140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" type="body"/>
          </p:nvPr>
        </p:nvSpPr>
        <p:spPr>
          <a:xfrm>
            <a:off x="471900" y="1919075"/>
            <a:ext cx="5159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Improving the results:</a:t>
            </a:r>
          </a:p>
          <a:p>
            <a:pPr indent="-342900" lvl="0" marL="457200" rtl="0">
              <a:spcBef>
                <a:spcPts val="0"/>
              </a:spcBef>
              <a:spcAft>
                <a:spcPts val="100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Tried Auto-sklearn hosted on AWS (failed)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Looked into mining the </a:t>
            </a:r>
            <a:r>
              <a:rPr lang="en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biography data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chivo Narrow"/>
              <a:buChar char="○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Tried bag-of-words and TF-IDF vector representations using Scikit-Learn</a:t>
            </a:r>
          </a:p>
          <a:p>
            <a:pPr indent="-317500" lvl="1" marL="914400" rtl="0">
              <a:spcBef>
                <a:spcPts val="0"/>
              </a:spcBef>
              <a:buSzPts val="1400"/>
              <a:buFont typeface="Archivo Narrow"/>
              <a:buChar char="○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Lack of computational power was a problem given the large dataset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700" y="1919075"/>
            <a:ext cx="28384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6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The learning path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4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471900" y="1919075"/>
            <a:ext cx="83196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Improving the results: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Incorporated </a:t>
            </a:r>
            <a:r>
              <a:rPr lang="en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normalization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 to reduce overfitting &amp; improve accuracy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Since HQ Location is a categorical var. with over 1000 levels, we changed these values to the frequencies of that particular location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i="1" lang="en">
                <a:latin typeface="Archivo Narrow"/>
                <a:ea typeface="Archivo Narrow"/>
                <a:cs typeface="Archivo Narrow"/>
                <a:sym typeface="Archivo Narrow"/>
              </a:rPr>
              <a:t>Primary Job Title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 column had couple of different titles for each person (such as “CTO, co-founder, Product Manager”). </a:t>
            </a:r>
          </a:p>
          <a:p>
            <a:pPr indent="-342900" lvl="1" marL="914400" rtl="0">
              <a:spcBef>
                <a:spcPts val="0"/>
              </a:spcBef>
              <a:buSzPts val="1800"/>
              <a:buFont typeface="Archivo Narrow"/>
              <a:buChar char="○"/>
            </a:pPr>
            <a:r>
              <a:rPr lang="en" sz="1800">
                <a:latin typeface="Archivo Narrow"/>
                <a:ea typeface="Archivo Narrow"/>
                <a:cs typeface="Archivo Narrow"/>
                <a:sym typeface="Archivo Narrow"/>
              </a:rPr>
              <a:t>Convert these to a binary variable that shows whether the person is the founder or not</a:t>
            </a:r>
          </a:p>
        </p:txBody>
      </p:sp>
      <p:sp>
        <p:nvSpPr>
          <p:cNvPr id="288" name="Shape 28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6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The learning path</a:t>
            </a:r>
          </a:p>
        </p:txBody>
      </p:sp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The problem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0" y="990600"/>
            <a:ext cx="4426024" cy="226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275" y="990600"/>
            <a:ext cx="4562852" cy="22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/>
          <p:nvPr/>
        </p:nvSpPr>
        <p:spPr>
          <a:xfrm>
            <a:off x="8347925" y="1553400"/>
            <a:ext cx="739200" cy="14082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2510525" y="1715600"/>
            <a:ext cx="739200" cy="14082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idx="4294967295" type="body"/>
          </p:nvPr>
        </p:nvSpPr>
        <p:spPr>
          <a:xfrm>
            <a:off x="2846400" y="3836250"/>
            <a:ext cx="6042300" cy="10449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F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or a VC, how do we improve the accuracy of investments?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Based on info of </a:t>
            </a:r>
            <a:r>
              <a:rPr lang="en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founder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 + </a:t>
            </a:r>
            <a:r>
              <a:rPr lang="en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startup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, we predict the potential of success (</a:t>
            </a:r>
            <a:r>
              <a:rPr lang="en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raises Series B or more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83" name="Shape 83"/>
          <p:cNvSpPr/>
          <p:nvPr/>
        </p:nvSpPr>
        <p:spPr>
          <a:xfrm rot="10800000">
            <a:off x="2956275" y="3322325"/>
            <a:ext cx="5932500" cy="5514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03326"/>
            <a:ext cx="2119760" cy="158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6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Features</a:t>
            </a:r>
          </a:p>
        </p:txBody>
      </p:sp>
      <p:pic>
        <p:nvPicPr>
          <p:cNvPr id="296" name="Shape 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250" y="742950"/>
            <a:ext cx="7738601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How to incorporate the survey data?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Thought about mapping survey data (n=38) to others (n=~25K) in our dataset based on similar crunchbase features</a:t>
            </a:r>
          </a:p>
          <a:p>
            <a:pPr indent="-317500" lvl="1" marL="914400" rtl="0">
              <a:spcBef>
                <a:spcPts val="0"/>
              </a:spcBef>
              <a:spcAft>
                <a:spcPts val="1000"/>
              </a:spcAft>
              <a:buClr>
                <a:srgbClr val="980000"/>
              </a:buClr>
              <a:buSzPts val="1400"/>
              <a:buFont typeface="Archivo Narrow"/>
              <a:buChar char="○"/>
            </a:pPr>
            <a:r>
              <a:rPr lang="en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Decided this would not be an accurate representation given the drastic difference in n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Spoke with Ikhlaq: He suggested looking at psychological survey data 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separately</a:t>
            </a:r>
          </a:p>
          <a:p>
            <a:pPr indent="-317500" lvl="1" marL="914400" rtl="0">
              <a:spcBef>
                <a:spcPts val="0"/>
              </a:spcBef>
              <a:buClr>
                <a:srgbClr val="980000"/>
              </a:buClr>
              <a:buSzPts val="1400"/>
              <a:buFont typeface="Archivo Narrow"/>
              <a:buChar char="○"/>
            </a:pPr>
            <a:r>
              <a:rPr lang="en">
                <a:solidFill>
                  <a:srgbClr val="98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We calculate the correlation of success given a survey feature (applies only to survey respondents)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100" y="-213325"/>
            <a:ext cx="2188926" cy="218892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6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The learning path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ctrTitle"/>
          </p:nvPr>
        </p:nvSpPr>
        <p:spPr>
          <a:xfrm>
            <a:off x="390525" y="18954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Survey</a:t>
            </a:r>
          </a:p>
        </p:txBody>
      </p:sp>
      <p:sp>
        <p:nvSpPr>
          <p:cNvPr id="309" name="Shape 309"/>
          <p:cNvSpPr txBox="1"/>
          <p:nvPr>
            <p:ph idx="1" type="subTitle"/>
          </p:nvPr>
        </p:nvSpPr>
        <p:spPr>
          <a:xfrm>
            <a:off x="390525" y="26367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Gathering psychological traits of Founders</a:t>
            </a:r>
          </a:p>
        </p:txBody>
      </p:sp>
      <p:pic>
        <p:nvPicPr>
          <p:cNvPr id="310" name="Shape 310"/>
          <p:cNvPicPr preferRelativeResize="0"/>
          <p:nvPr/>
        </p:nvPicPr>
        <p:blipFill rotWithShape="1">
          <a:blip r:embed="rId3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Collecting survey data</a:t>
            </a:r>
          </a:p>
        </p:txBody>
      </p:sp>
      <p:sp>
        <p:nvSpPr>
          <p:cNvPr id="316" name="Shape 316"/>
          <p:cNvSpPr/>
          <p:nvPr/>
        </p:nvSpPr>
        <p:spPr>
          <a:xfrm>
            <a:off x="1065500" y="1912300"/>
            <a:ext cx="1749600" cy="1308300"/>
          </a:xfrm>
          <a:prstGeom prst="homePlate">
            <a:avLst>
              <a:gd fmla="val 19710" name="adj"/>
            </a:avLst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1700">
                <a:latin typeface="Archivo Narrow"/>
                <a:ea typeface="Archivo Narrow"/>
                <a:cs typeface="Archivo Narrow"/>
                <a:sym typeface="Archivo Narrow"/>
              </a:rPr>
              <a:t>Crunchbase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700">
                <a:latin typeface="Archivo Narrow"/>
                <a:ea typeface="Archivo Narrow"/>
                <a:cs typeface="Archivo Narrow"/>
                <a:sym typeface="Archivo Narrow"/>
              </a:rPr>
              <a:t>to download top 100k founders</a:t>
            </a:r>
          </a:p>
        </p:txBody>
      </p:sp>
      <p:sp>
        <p:nvSpPr>
          <p:cNvPr id="317" name="Shape 317"/>
          <p:cNvSpPr/>
          <p:nvPr/>
        </p:nvSpPr>
        <p:spPr>
          <a:xfrm>
            <a:off x="2793275" y="1912300"/>
            <a:ext cx="1931100" cy="1308300"/>
          </a:xfrm>
          <a:prstGeom prst="chevron">
            <a:avLst>
              <a:gd fmla="val 19592" name="adj"/>
            </a:avLst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1700">
                <a:latin typeface="Archivo Narrow"/>
                <a:ea typeface="Archivo Narrow"/>
                <a:cs typeface="Archivo Narrow"/>
                <a:sym typeface="Archivo Narrow"/>
              </a:rPr>
              <a:t>Hunter.io</a:t>
            </a:r>
            <a:r>
              <a:rPr lang="en" sz="1600"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latin typeface="Archivo Narrow"/>
                <a:ea typeface="Archivo Narrow"/>
                <a:cs typeface="Archivo Narrow"/>
                <a:sym typeface="Archivo Narrow"/>
              </a:rPr>
              <a:t>to get emails of founders</a:t>
            </a:r>
          </a:p>
        </p:txBody>
      </p:sp>
      <p:sp>
        <p:nvSpPr>
          <p:cNvPr id="318" name="Shape 318"/>
          <p:cNvSpPr/>
          <p:nvPr/>
        </p:nvSpPr>
        <p:spPr>
          <a:xfrm>
            <a:off x="4662000" y="1912300"/>
            <a:ext cx="1839600" cy="1308300"/>
          </a:xfrm>
          <a:prstGeom prst="chevron">
            <a:avLst>
              <a:gd fmla="val 20143" name="adj"/>
            </a:avLst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1800">
                <a:latin typeface="Archivo Narrow"/>
                <a:ea typeface="Archivo Narrow"/>
                <a:cs typeface="Archivo Narrow"/>
                <a:sym typeface="Archivo Narrow"/>
              </a:rPr>
              <a:t>Email </a:t>
            </a:r>
            <a:r>
              <a:rPr lang="en" sz="1600">
                <a:latin typeface="Archivo Narrow"/>
                <a:ea typeface="Archivo Narrow"/>
                <a:cs typeface="Archivo Narrow"/>
                <a:sym typeface="Archivo Narrow"/>
              </a:rPr>
              <a:t>founders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2703300" y="3380025"/>
            <a:ext cx="18396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2000">
                <a:latin typeface="Archivo Narrow"/>
                <a:ea typeface="Archivo Narrow"/>
                <a:cs typeface="Archivo Narrow"/>
                <a:sym typeface="Archivo Narrow"/>
              </a:rPr>
              <a:t>2,000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Each free account gives 100 emails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300">
                <a:latin typeface="Archivo Narrow"/>
                <a:ea typeface="Archivo Narrow"/>
                <a:cs typeface="Archivo Narrow"/>
                <a:sym typeface="Archivo Narrow"/>
              </a:rPr>
              <a:t>&gt; 20 accounts created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300">
                <a:latin typeface="Archivo Narrow"/>
                <a:ea typeface="Archivo Narrow"/>
                <a:cs typeface="Archivo Narrow"/>
                <a:sym typeface="Archivo Narrow"/>
              </a:rPr>
              <a:t>&gt; 2000 emails sent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1005300" y="3380025"/>
            <a:ext cx="15456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000">
                <a:latin typeface="Archivo Narrow"/>
                <a:ea typeface="Archivo Narrow"/>
                <a:cs typeface="Archivo Narrow"/>
                <a:sym typeface="Archivo Narrow"/>
              </a:rPr>
              <a:t>100,000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Only 1k profiles per download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4633800" y="3380025"/>
            <a:ext cx="1597500" cy="11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2000">
                <a:latin typeface="Archivo Narrow"/>
                <a:ea typeface="Archivo Narrow"/>
                <a:cs typeface="Archivo Narrow"/>
                <a:sym typeface="Archivo Narrow"/>
              </a:rPr>
              <a:t>1,100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55% of emails went through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&gt; 1100 valid emails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</a:p>
        </p:txBody>
      </p:sp>
      <p:sp>
        <p:nvSpPr>
          <p:cNvPr id="322" name="Shape 322"/>
          <p:cNvSpPr/>
          <p:nvPr/>
        </p:nvSpPr>
        <p:spPr>
          <a:xfrm>
            <a:off x="6432975" y="1912300"/>
            <a:ext cx="1641600" cy="1308300"/>
          </a:xfrm>
          <a:prstGeom prst="chevron">
            <a:avLst>
              <a:gd fmla="val 20143" name="adj"/>
            </a:avLst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1800">
                <a:latin typeface="Archivo Narrow"/>
                <a:ea typeface="Archivo Narrow"/>
                <a:cs typeface="Archivo Narrow"/>
                <a:sym typeface="Archivo Narrow"/>
              </a:rPr>
              <a:t>Google survey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to collect responses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6130075" y="3361800"/>
            <a:ext cx="2734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000">
                <a:latin typeface="Archivo Narrow"/>
                <a:ea typeface="Archivo Narrow"/>
                <a:cs typeface="Archivo Narrow"/>
                <a:sym typeface="Archivo Narrow"/>
              </a:rPr>
              <a:t>   </a:t>
            </a:r>
            <a:r>
              <a:rPr b="1" lang="en" sz="2000">
                <a:latin typeface="Archivo Narrow"/>
                <a:ea typeface="Archivo Narrow"/>
                <a:cs typeface="Archivo Narrow"/>
                <a:sym typeface="Archivo Narrow"/>
              </a:rPr>
              <a:t>… 50 responses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latin typeface="Archivo Narrow"/>
                <a:ea typeface="Archivo Narrow"/>
                <a:cs typeface="Archivo Narrow"/>
                <a:sym typeface="Archivo Narrow"/>
              </a:rPr>
              <a:t>     (Gordon Moore responded!)</a:t>
            </a:r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Survey results: Psychological features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813" y="744600"/>
            <a:ext cx="4587717" cy="42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>
            <p:ph idx="4294967295" type="body"/>
          </p:nvPr>
        </p:nvSpPr>
        <p:spPr>
          <a:xfrm>
            <a:off x="336100" y="914400"/>
            <a:ext cx="4207200" cy="351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AutoNum type="arabicPeriod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Trust in others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AutoNum type="arabicPeriod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Fear of failure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AutoNum type="arabicPeriod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Persistence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AutoNum type="arabicPeriod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Ability to convince others of one’s vision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AutoNum type="arabicPeriod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Comfortable to rely on others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AutoNum type="arabicPeriod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Motivated by competition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AutoNum type="arabicPeriod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I am successful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AutoNum type="arabicPeriod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Strong professional network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AutoNum type="arabicPeriod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Good work-life balance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AutoNum type="arabicPeriod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Can work a 9-5 job</a:t>
            </a:r>
          </a:p>
          <a:p>
            <a:pPr indent="-342900" lvl="0" marL="457200" rtl="0">
              <a:spcBef>
                <a:spcPts val="0"/>
              </a:spcBef>
              <a:buClr>
                <a:schemeClr val="accent2"/>
              </a:buClr>
              <a:buSzPts val="1800"/>
              <a:buFont typeface="Archivo Narrow"/>
              <a:buAutoNum type="arabicPeriod"/>
            </a:pPr>
            <a:r>
              <a:rPr lang="en">
                <a:solidFill>
                  <a:schemeClr val="accent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Success</a:t>
            </a:r>
          </a:p>
        </p:txBody>
      </p:sp>
      <p:sp>
        <p:nvSpPr>
          <p:cNvPr id="332" name="Shape 332"/>
          <p:cNvSpPr/>
          <p:nvPr/>
        </p:nvSpPr>
        <p:spPr>
          <a:xfrm>
            <a:off x="4714875" y="3800975"/>
            <a:ext cx="3495600" cy="2472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7876900" y="1117100"/>
            <a:ext cx="295500" cy="3390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4" name="Shape 334"/>
          <p:cNvPicPr preferRelativeResize="0"/>
          <p:nvPr/>
        </p:nvPicPr>
        <p:blipFill rotWithShape="1">
          <a:blip r:embed="rId4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Survey results: Correlation Analysis</a:t>
            </a:r>
          </a:p>
        </p:txBody>
      </p:sp>
      <p:pic>
        <p:nvPicPr>
          <p:cNvPr id="340" name="Shape 340"/>
          <p:cNvPicPr preferRelativeResize="0"/>
          <p:nvPr/>
        </p:nvPicPr>
        <p:blipFill rotWithShape="1">
          <a:blip r:embed="rId3">
            <a:alphaModFix/>
          </a:blip>
          <a:srcRect b="0" l="11528" r="12874" t="72444"/>
          <a:stretch/>
        </p:blipFill>
        <p:spPr>
          <a:xfrm>
            <a:off x="1508950" y="2924176"/>
            <a:ext cx="5472051" cy="18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>
            <p:ph idx="4294967295" type="body"/>
          </p:nvPr>
        </p:nvSpPr>
        <p:spPr>
          <a:xfrm>
            <a:off x="286650" y="881600"/>
            <a:ext cx="8638200" cy="257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3000">
                <a:latin typeface="Archivo Narrow"/>
                <a:ea typeface="Archivo Narrow"/>
                <a:cs typeface="Archivo Narrow"/>
                <a:sym typeface="Archivo Narrow"/>
              </a:rPr>
              <a:t>Highest correlation to “success”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“I find it easy to trust people”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“I am comfortable relying on others in situations where I am not as capable.”</a:t>
            </a:r>
          </a:p>
          <a:p>
            <a:pPr indent="-342900" lvl="0" marL="457200" rtl="0">
              <a:spcBef>
                <a:spcPts val="0"/>
              </a:spcBef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“I have a strong professional network that I can rely on.”</a:t>
            </a:r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4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/>
          <p:nvPr/>
        </p:nvSpPr>
        <p:spPr>
          <a:xfrm>
            <a:off x="2189125" y="2924175"/>
            <a:ext cx="401700" cy="381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5132350" y="2924175"/>
            <a:ext cx="401700" cy="381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3865525" y="2924175"/>
            <a:ext cx="401700" cy="381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4294967295" type="body"/>
          </p:nvPr>
        </p:nvSpPr>
        <p:spPr>
          <a:xfrm>
            <a:off x="286650" y="881600"/>
            <a:ext cx="8638200" cy="257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latin typeface="Archivo Narrow"/>
                <a:ea typeface="Archivo Narrow"/>
                <a:cs typeface="Archivo Narrow"/>
                <a:sym typeface="Archivo Narrow"/>
              </a:rPr>
              <a:t>Highest negative correlation to “success”</a:t>
            </a:r>
          </a:p>
          <a:p>
            <a:pPr indent="-342900" lvl="0" marL="457200" rtl="0">
              <a:spcBef>
                <a:spcPts val="0"/>
              </a:spcBef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“I have continued working on a problem despite several continuous setbacks.”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30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351" name="Shape 3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Survey results: Correlation Analysis</a:t>
            </a:r>
          </a:p>
        </p:txBody>
      </p:sp>
      <p:pic>
        <p:nvPicPr>
          <p:cNvPr id="352" name="Shape 352"/>
          <p:cNvPicPr preferRelativeResize="0"/>
          <p:nvPr/>
        </p:nvPicPr>
        <p:blipFill rotWithShape="1">
          <a:blip r:embed="rId3">
            <a:alphaModFix/>
          </a:blip>
          <a:srcRect b="0" l="11528" r="12874" t="72444"/>
          <a:stretch/>
        </p:blipFill>
        <p:spPr>
          <a:xfrm>
            <a:off x="1508950" y="2924176"/>
            <a:ext cx="5472051" cy="18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4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/>
          <p:nvPr/>
        </p:nvSpPr>
        <p:spPr>
          <a:xfrm>
            <a:off x="3027325" y="2924175"/>
            <a:ext cx="401700" cy="381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Survey results: </a:t>
            </a: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Correlation Analysis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813" y="744600"/>
            <a:ext cx="4587717" cy="42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>
            <p:ph idx="4294967295" type="body"/>
          </p:nvPr>
        </p:nvSpPr>
        <p:spPr>
          <a:xfrm>
            <a:off x="335975" y="903150"/>
            <a:ext cx="4043400" cy="136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3000">
                <a:latin typeface="Archivo Narrow"/>
                <a:ea typeface="Archivo Narrow"/>
                <a:cs typeface="Archivo Narrow"/>
                <a:sym typeface="Archivo Narrow"/>
              </a:rPr>
              <a:t>Highest correlation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“Having a strong professional network”</a:t>
            </a:r>
          </a:p>
          <a:p>
            <a:pPr indent="-342900" lvl="0" marL="457200" rtl="0">
              <a:spcBef>
                <a:spcPts val="0"/>
              </a:spcBef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“I am a successful entrepreneur”</a:t>
            </a:r>
          </a:p>
        </p:txBody>
      </p:sp>
      <p:sp>
        <p:nvSpPr>
          <p:cNvPr id="362" name="Shape 362"/>
          <p:cNvSpPr/>
          <p:nvPr/>
        </p:nvSpPr>
        <p:spPr>
          <a:xfrm>
            <a:off x="6799225" y="2978550"/>
            <a:ext cx="303600" cy="294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 txBox="1"/>
          <p:nvPr>
            <p:ph idx="4294967295" type="body"/>
          </p:nvPr>
        </p:nvSpPr>
        <p:spPr>
          <a:xfrm>
            <a:off x="335975" y="3241125"/>
            <a:ext cx="4043400" cy="136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3000">
                <a:latin typeface="Archivo Narrow"/>
                <a:ea typeface="Archivo Narrow"/>
                <a:cs typeface="Archivo Narrow"/>
                <a:sym typeface="Archivo Narrow"/>
              </a:rPr>
              <a:t>“Perceived Success”</a:t>
            </a:r>
          </a:p>
          <a:p>
            <a:pPr indent="-342900" lvl="0" marL="457200" rtl="0">
              <a:spcBef>
                <a:spcPts val="0"/>
              </a:spcBef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0.27 correlation between our metric and the surveyed question on success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2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6799225" y="3777550"/>
            <a:ext cx="303600" cy="294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5" name="Shape 365"/>
          <p:cNvPicPr preferRelativeResize="0"/>
          <p:nvPr/>
        </p:nvPicPr>
        <p:blipFill rotWithShape="1">
          <a:blip r:embed="rId4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/>
        </p:nvSpPr>
        <p:spPr>
          <a:xfrm>
            <a:off x="335975" y="3048000"/>
            <a:ext cx="3324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“Success” vs    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6000">
                <a:latin typeface="Archivo Narrow"/>
                <a:ea typeface="Archivo Narrow"/>
                <a:cs typeface="Archivo Narrow"/>
                <a:sym typeface="Archivo Narrow"/>
              </a:rPr>
              <a:t>Results</a:t>
            </a:r>
          </a:p>
        </p:txBody>
      </p:sp>
      <p:sp>
        <p:nvSpPr>
          <p:cNvPr id="372" name="Shape 37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36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" name="Shape 378"/>
          <p:cNvGraphicFramePr/>
          <p:nvPr/>
        </p:nvGraphicFramePr>
        <p:xfrm>
          <a:off x="533850" y="137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{A8387559-A1EC-483A-9CCE-80DB60BFDE65}</a:tableStyleId>
              </a:tblPr>
              <a:tblGrid>
                <a:gridCol w="1099800"/>
                <a:gridCol w="1419925"/>
                <a:gridCol w="1362475"/>
                <a:gridCol w="1584075"/>
                <a:gridCol w="1263975"/>
                <a:gridCol w="1346050"/>
              </a:tblGrid>
              <a:tr h="675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latin typeface="Archivo Narrow"/>
                        <a:ea typeface="Archivo Narrow"/>
                        <a:cs typeface="Archivo Narrow"/>
                        <a:sym typeface="Archivo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XGBoost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274E13"/>
                          </a:solidFill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Random Forest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Logistic Regression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SVM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kNN</a:t>
                      </a:r>
                    </a:p>
                  </a:txBody>
                  <a:tcPr marT="91425" marB="91425" marR="91425" marL="91425" anchor="ctr"/>
                </a:tc>
              </a:tr>
              <a:tr h="482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Training Accuracy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79.39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74E13"/>
                          </a:solidFill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94.08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60.98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74.47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83.74</a:t>
                      </a:r>
                    </a:p>
                  </a:txBody>
                  <a:tcPr marT="91425" marB="91425" marR="91425" marL="91425" anchor="ctr"/>
                </a:tc>
              </a:tr>
              <a:tr h="482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Testing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Accuracy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76.88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74E13"/>
                          </a:solidFill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77.45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61.11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 74.85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72.71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79" name="Shape 379"/>
          <p:cNvSpPr txBox="1"/>
          <p:nvPr/>
        </p:nvSpPr>
        <p:spPr>
          <a:xfrm>
            <a:off x="533850" y="3784000"/>
            <a:ext cx="80763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600">
                <a:latin typeface="Archivo Narrow"/>
                <a:ea typeface="Archivo Narrow"/>
                <a:cs typeface="Archivo Narrow"/>
                <a:sym typeface="Archivo Narrow"/>
              </a:rPr>
              <a:t>- </a:t>
            </a:r>
            <a:r>
              <a:rPr lang="en" sz="1600">
                <a:latin typeface="Archivo Narrow"/>
                <a:ea typeface="Archivo Narrow"/>
                <a:cs typeface="Archivo Narrow"/>
                <a:sym typeface="Archivo Narrow"/>
              </a:rPr>
              <a:t>Using a train/test split of 80/20</a:t>
            </a:r>
          </a:p>
        </p:txBody>
      </p:sp>
      <p:sp>
        <p:nvSpPr>
          <p:cNvPr id="380" name="Shape 38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Results</a:t>
            </a:r>
          </a:p>
        </p:txBody>
      </p:sp>
      <p:pic>
        <p:nvPicPr>
          <p:cNvPr id="381" name="Shape 381"/>
          <p:cNvPicPr preferRelativeResize="0"/>
          <p:nvPr/>
        </p:nvPicPr>
        <p:blipFill rotWithShape="1">
          <a:blip r:embed="rId3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91" name="Shape 91"/>
          <p:cNvSpPr txBox="1"/>
          <p:nvPr>
            <p:ph type="title"/>
          </p:nvPr>
        </p:nvSpPr>
        <p:spPr>
          <a:xfrm>
            <a:off x="98250" y="244950"/>
            <a:ext cx="8826600" cy="6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 sz="4800">
                <a:latin typeface="Archivo Narrow"/>
                <a:ea typeface="Archivo Narrow"/>
                <a:cs typeface="Archivo Narrow"/>
                <a:sym typeface="Archivo Narrow"/>
              </a:rPr>
              <a:t>The team</a:t>
            </a:r>
          </a:p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i="1" lang="en" sz="2400">
                <a:latin typeface="Archivo Narrow"/>
                <a:ea typeface="Archivo Narrow"/>
                <a:cs typeface="Archivo Narrow"/>
                <a:sym typeface="Archivo Narrow"/>
              </a:rPr>
              <a:t>Strong technical background + startup &amp; consulting experience</a:t>
            </a:r>
          </a:p>
        </p:txBody>
      </p:sp>
      <p:pic>
        <p:nvPicPr>
          <p:cNvPr descr="IMG_1771.JPG" id="92" name="Shape 92"/>
          <p:cNvPicPr preferRelativeResize="0"/>
          <p:nvPr/>
        </p:nvPicPr>
        <p:blipFill rotWithShape="1">
          <a:blip r:embed="rId3">
            <a:alphaModFix/>
          </a:blip>
          <a:srcRect b="26465" l="0" r="0" t="1849"/>
          <a:stretch/>
        </p:blipFill>
        <p:spPr>
          <a:xfrm>
            <a:off x="1695504" y="1767110"/>
            <a:ext cx="1232100" cy="1263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20526231_1201267240019639_8679698813185650368_n.jpg" id="93" name="Shape 93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234840" y="1767100"/>
            <a:ext cx="1232100" cy="1263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11141205_10153202277004774_6543505411125636324_n.jpg" id="94" name="Shape 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6096" y="1767238"/>
            <a:ext cx="1232100" cy="126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type="title"/>
          </p:nvPr>
        </p:nvSpPr>
        <p:spPr>
          <a:xfrm>
            <a:off x="1553864" y="3214733"/>
            <a:ext cx="1515300" cy="444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Surya Sendyl</a:t>
            </a:r>
          </a:p>
        </p:txBody>
      </p:sp>
      <p:sp>
        <p:nvSpPr>
          <p:cNvPr id="96" name="Shape 96"/>
          <p:cNvSpPr txBox="1"/>
          <p:nvPr>
            <p:ph idx="4294967295" type="body"/>
          </p:nvPr>
        </p:nvSpPr>
        <p:spPr>
          <a:xfrm>
            <a:off x="1553864" y="3694250"/>
            <a:ext cx="1515300" cy="887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Data Scientist + Product Manager + Startup Advisor</a:t>
            </a:r>
          </a:p>
        </p:txBody>
      </p:sp>
      <p:sp>
        <p:nvSpPr>
          <p:cNvPr id="97" name="Shape 97"/>
          <p:cNvSpPr txBox="1"/>
          <p:nvPr>
            <p:ph type="title"/>
          </p:nvPr>
        </p:nvSpPr>
        <p:spPr>
          <a:xfrm>
            <a:off x="93201" y="3214607"/>
            <a:ext cx="1515300" cy="444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Anny You</a:t>
            </a:r>
          </a:p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3014457" y="3214870"/>
            <a:ext cx="1515300" cy="444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Lorenzo Ong</a:t>
            </a:r>
          </a:p>
        </p:txBody>
      </p:sp>
      <p:sp>
        <p:nvSpPr>
          <p:cNvPr id="99" name="Shape 99"/>
          <p:cNvSpPr txBox="1"/>
          <p:nvPr>
            <p:ph idx="4294967295" type="body"/>
          </p:nvPr>
        </p:nvSpPr>
        <p:spPr>
          <a:xfrm>
            <a:off x="3014459" y="3694387"/>
            <a:ext cx="1623600" cy="887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Industrial Engineer + Database Developer + Graphic Designer</a:t>
            </a:r>
          </a:p>
        </p:txBody>
      </p:sp>
      <p:sp>
        <p:nvSpPr>
          <p:cNvPr id="100" name="Shape 100"/>
          <p:cNvSpPr txBox="1"/>
          <p:nvPr>
            <p:ph type="title"/>
          </p:nvPr>
        </p:nvSpPr>
        <p:spPr>
          <a:xfrm>
            <a:off x="4666875" y="3367000"/>
            <a:ext cx="1304700" cy="292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Nakagawa</a:t>
            </a:r>
          </a:p>
        </p:txBody>
      </p:sp>
      <p:sp>
        <p:nvSpPr>
          <p:cNvPr id="101" name="Shape 101"/>
          <p:cNvSpPr txBox="1"/>
          <p:nvPr>
            <p:ph idx="4294967295" type="body"/>
          </p:nvPr>
        </p:nvSpPr>
        <p:spPr>
          <a:xfrm>
            <a:off x="4539854" y="3694237"/>
            <a:ext cx="1515300" cy="887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Data Scientist +</a:t>
            </a: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ML Specialist +</a:t>
            </a: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Data Journalist</a:t>
            </a: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descr="20622167_10155649341664626_2630679986465943808_n.jpg" id="102" name="Shape 102"/>
          <p:cNvPicPr preferRelativeResize="0"/>
          <p:nvPr/>
        </p:nvPicPr>
        <p:blipFill rotWithShape="1">
          <a:blip r:embed="rId6">
            <a:alphaModFix/>
          </a:blip>
          <a:srcRect b="0" l="1257" r="1257" t="0"/>
          <a:stretch/>
        </p:blipFill>
        <p:spPr>
          <a:xfrm>
            <a:off x="6206804" y="1767233"/>
            <a:ext cx="1232100" cy="126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6065164" y="3214856"/>
            <a:ext cx="1515300" cy="444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Mert Gurkan</a:t>
            </a:r>
          </a:p>
        </p:txBody>
      </p:sp>
      <p:sp>
        <p:nvSpPr>
          <p:cNvPr id="104" name="Shape 104"/>
          <p:cNvSpPr txBox="1"/>
          <p:nvPr>
            <p:ph idx="4294967295" type="body"/>
          </p:nvPr>
        </p:nvSpPr>
        <p:spPr>
          <a:xfrm>
            <a:off x="6065164" y="3694373"/>
            <a:ext cx="1515300" cy="887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Industrial Engineer + Data Scientist + Consultant</a:t>
            </a:r>
          </a:p>
        </p:txBody>
      </p:sp>
      <p:sp>
        <p:nvSpPr>
          <p:cNvPr id="105" name="Shape 105"/>
          <p:cNvSpPr txBox="1"/>
          <p:nvPr>
            <p:ph idx="4294967295" type="body"/>
          </p:nvPr>
        </p:nvSpPr>
        <p:spPr>
          <a:xfrm>
            <a:off x="154218" y="3694250"/>
            <a:ext cx="1515300" cy="887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Data Analyst +    Industry Engineer +   VC Assistant </a:t>
            </a:r>
          </a:p>
        </p:txBody>
      </p:sp>
      <p:pic>
        <p:nvPicPr>
          <p:cNvPr descr="Alex_Nakagawa.jpg" id="106" name="Shape 106"/>
          <p:cNvPicPr preferRelativeResize="0"/>
          <p:nvPr/>
        </p:nvPicPr>
        <p:blipFill rotWithShape="1">
          <a:blip r:embed="rId7">
            <a:alphaModFix/>
          </a:blip>
          <a:srcRect b="4362" l="5516" r="5507" t="4362"/>
          <a:stretch/>
        </p:blipFill>
        <p:spPr>
          <a:xfrm>
            <a:off x="4628241" y="1767088"/>
            <a:ext cx="1232100" cy="1263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Dimitra foto.jpg" id="107" name="Shape 107"/>
          <p:cNvPicPr preferRelativeResize="0"/>
          <p:nvPr/>
        </p:nvPicPr>
        <p:blipFill rotWithShape="1">
          <a:blip r:embed="rId8">
            <a:alphaModFix/>
          </a:blip>
          <a:srcRect b="76572" l="41732" r="37593" t="6181"/>
          <a:stretch/>
        </p:blipFill>
        <p:spPr>
          <a:xfrm>
            <a:off x="7683615" y="1767250"/>
            <a:ext cx="1263000" cy="129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>
            <p:ph type="title"/>
          </p:nvPr>
        </p:nvSpPr>
        <p:spPr>
          <a:xfrm>
            <a:off x="7754429" y="3278795"/>
            <a:ext cx="1515300" cy="44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H</a:t>
            </a:r>
            <a:r>
              <a:rPr lang="en" sz="20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ytiroglou</a:t>
            </a:r>
          </a:p>
        </p:txBody>
      </p:sp>
      <p:sp>
        <p:nvSpPr>
          <p:cNvPr id="109" name="Shape 109"/>
          <p:cNvSpPr txBox="1"/>
          <p:nvPr>
            <p:ph idx="4294967295" type="body"/>
          </p:nvPr>
        </p:nvSpPr>
        <p:spPr>
          <a:xfrm>
            <a:off x="7590489" y="3694373"/>
            <a:ext cx="1515300" cy="887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Product Manager + Data Scientist + Consultant</a:t>
            </a:r>
          </a:p>
        </p:txBody>
      </p:sp>
      <p:sp>
        <p:nvSpPr>
          <p:cNvPr id="110" name="Shape 110"/>
          <p:cNvSpPr txBox="1"/>
          <p:nvPr>
            <p:ph type="title"/>
          </p:nvPr>
        </p:nvSpPr>
        <p:spPr>
          <a:xfrm>
            <a:off x="4971675" y="3138400"/>
            <a:ext cx="730500" cy="292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Alex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7840225" y="3062200"/>
            <a:ext cx="1437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rgbClr val="434343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Dimitrios </a:t>
            </a: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9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Results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2411850" y="181150"/>
            <a:ext cx="10995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8" name="Shape 388"/>
          <p:cNvPicPr preferRelativeResize="0"/>
          <p:nvPr/>
        </p:nvPicPr>
        <p:blipFill rotWithShape="1">
          <a:blip r:embed="rId3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6488" y="1190100"/>
            <a:ext cx="4711025" cy="33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Results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87" y="1028416"/>
            <a:ext cx="7828025" cy="3694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96" name="Shape 396"/>
          <p:cNvSpPr/>
          <p:nvPr/>
        </p:nvSpPr>
        <p:spPr>
          <a:xfrm>
            <a:off x="7870175" y="4305107"/>
            <a:ext cx="628200" cy="451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7" name="Shape 397"/>
          <p:cNvPicPr preferRelativeResize="0"/>
          <p:nvPr/>
        </p:nvPicPr>
        <p:blipFill rotWithShape="1">
          <a:blip r:embed="rId4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R</a:t>
            </a: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esults: </a:t>
            </a:r>
            <a:r>
              <a:rPr i="1" lang="en" sz="3000">
                <a:latin typeface="Archivo Narrow"/>
                <a:ea typeface="Archivo Narrow"/>
                <a:cs typeface="Archivo Narrow"/>
                <a:sym typeface="Archivo Narrow"/>
              </a:rPr>
              <a:t>Alternative approach</a:t>
            </a:r>
          </a:p>
        </p:txBody>
      </p:sp>
      <p:graphicFrame>
        <p:nvGraphicFramePr>
          <p:cNvPr id="403" name="Shape 403"/>
          <p:cNvGraphicFramePr/>
          <p:nvPr/>
        </p:nvGraphicFramePr>
        <p:xfrm>
          <a:off x="533850" y="167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{A8387559-A1EC-483A-9CCE-80DB60BFDE65}</a:tableStyleId>
              </a:tblPr>
              <a:tblGrid>
                <a:gridCol w="1346050"/>
                <a:gridCol w="1346050"/>
                <a:gridCol w="1288900"/>
                <a:gridCol w="1565125"/>
                <a:gridCol w="1184125"/>
                <a:gridCol w="1346050"/>
              </a:tblGrid>
              <a:tr h="675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latin typeface="Archivo Narrow"/>
                        <a:ea typeface="Archivo Narrow"/>
                        <a:cs typeface="Archivo Narrow"/>
                        <a:sym typeface="Archivo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274E13"/>
                          </a:solidFill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XGBoost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Random Forest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Logistic Regression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SVM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kNN</a:t>
                      </a:r>
                    </a:p>
                  </a:txBody>
                  <a:tcPr marT="91425" marB="91425" marR="91425" marL="91425" anchor="ctr"/>
                </a:tc>
              </a:tr>
              <a:tr h="482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Train Accuracy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274E13"/>
                          </a:solidFill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95.6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99.96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61.15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89.37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88.91</a:t>
                      </a:r>
                    </a:p>
                  </a:txBody>
                  <a:tcPr marT="91425" marB="91425" marR="91425" marL="91425" anchor="ctr"/>
                </a:tc>
              </a:tr>
              <a:tr h="482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Test Accuracy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274E13"/>
                          </a:solidFill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82.98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 80.32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59.98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76.69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Archivo Narrow"/>
                          <a:ea typeface="Archivo Narrow"/>
                          <a:cs typeface="Archivo Narrow"/>
                          <a:sym typeface="Archivo Narrow"/>
                        </a:rPr>
                        <a:t>76.72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04" name="Shape 404"/>
          <p:cNvSpPr txBox="1"/>
          <p:nvPr/>
        </p:nvSpPr>
        <p:spPr>
          <a:xfrm>
            <a:off x="473400" y="4371600"/>
            <a:ext cx="80763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latin typeface="Archivo Narrow"/>
                <a:ea typeface="Archivo Narrow"/>
                <a:cs typeface="Archivo Narrow"/>
                <a:sym typeface="Archivo Narrow"/>
              </a:rPr>
              <a:t>- Using a train/test split of 80/20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533875" y="1139775"/>
            <a:ext cx="80763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>
                <a:latin typeface="Archivo Narrow"/>
                <a:ea typeface="Archivo Narrow"/>
                <a:cs typeface="Archivo Narrow"/>
                <a:sym typeface="Archivo Narrow"/>
              </a:rPr>
              <a:t>Interestingly, by following a less orthodox approach we get slightly better results...</a:t>
            </a:r>
          </a:p>
        </p:txBody>
      </p:sp>
      <p:pic>
        <p:nvPicPr>
          <p:cNvPr id="406" name="Shape 406"/>
          <p:cNvPicPr preferRelativeResize="0"/>
          <p:nvPr/>
        </p:nvPicPr>
        <p:blipFill rotWithShape="1">
          <a:blip r:embed="rId3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Results: </a:t>
            </a:r>
            <a:r>
              <a:rPr i="1" lang="en" sz="3000">
                <a:latin typeface="Archivo Narrow"/>
                <a:ea typeface="Archivo Narrow"/>
                <a:cs typeface="Archivo Narrow"/>
                <a:sym typeface="Archivo Narrow"/>
              </a:rPr>
              <a:t>Alternative approach</a:t>
            </a:r>
          </a:p>
        </p:txBody>
      </p:sp>
      <p:pic>
        <p:nvPicPr>
          <p:cNvPr id="412" name="Shape 412"/>
          <p:cNvPicPr preferRelativeResize="0"/>
          <p:nvPr/>
        </p:nvPicPr>
        <p:blipFill rotWithShape="1">
          <a:blip r:embed="rId3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Shape 4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0075" y="1206975"/>
            <a:ext cx="4843850" cy="34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000">
                <a:latin typeface="Archivo Narrow"/>
                <a:ea typeface="Archivo Narrow"/>
                <a:cs typeface="Archivo Narrow"/>
                <a:sym typeface="Archivo Narrow"/>
              </a:rPr>
              <a:t>Results: </a:t>
            </a:r>
            <a:r>
              <a:rPr i="1" lang="en" sz="3000">
                <a:latin typeface="Archivo Narrow"/>
                <a:ea typeface="Archivo Narrow"/>
                <a:cs typeface="Archivo Narrow"/>
                <a:sym typeface="Archivo Narrow"/>
              </a:rPr>
              <a:t>Alternative approach</a:t>
            </a:r>
          </a:p>
        </p:txBody>
      </p: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542" y="1057300"/>
            <a:ext cx="6866925" cy="334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/>
          <p:nvPr/>
        </p:nvSpPr>
        <p:spPr>
          <a:xfrm>
            <a:off x="7060000" y="3927798"/>
            <a:ext cx="628200" cy="60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1" name="Shape 421"/>
          <p:cNvPicPr preferRelativeResize="0"/>
          <p:nvPr/>
        </p:nvPicPr>
        <p:blipFill rotWithShape="1">
          <a:blip r:embed="rId4">
            <a:alphaModFix/>
          </a:blip>
          <a:srcRect b="0" l="0" r="29656" t="0"/>
          <a:stretch/>
        </p:blipFill>
        <p:spPr>
          <a:xfrm>
            <a:off x="7633850" y="-598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Final thoughts</a:t>
            </a:r>
          </a:p>
        </p:txBody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Putting it all together: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Built out potential UI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Cleaned, commented, pushed code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Sorted founder data by industry</a:t>
            </a:r>
          </a:p>
          <a:p>
            <a:pPr indent="-342900" lvl="0" marL="457200" rtl="0">
              <a:spcBef>
                <a:spcPts val="0"/>
              </a:spcBef>
              <a:buSzPts val="1800"/>
              <a:buFont typeface="Archivo Narrow"/>
              <a:buChar char="●"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Put slides together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pic>
        <p:nvPicPr>
          <p:cNvPr id="428" name="Shape 428"/>
          <p:cNvPicPr preferRelativeResize="0"/>
          <p:nvPr/>
        </p:nvPicPr>
        <p:blipFill rotWithShape="1">
          <a:blip r:embed="rId3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>
                <a:latin typeface="Archivo Narrow"/>
                <a:ea typeface="Archivo Narrow"/>
                <a:cs typeface="Archivo Narrow"/>
                <a:sym typeface="Archivo Narrow"/>
              </a:rPr>
              <a:t>GitHub Repo</a:t>
            </a:r>
          </a:p>
        </p:txBody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206700" y="2873675"/>
            <a:ext cx="8222100" cy="47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Questions?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latin typeface="Archivo Narrow"/>
                <a:ea typeface="Archivo Narrow"/>
                <a:cs typeface="Archivo Narrow"/>
                <a:sym typeface="Archivo Narrow"/>
                <a:hlinkClick r:id="rId3"/>
              </a:rPr>
              <a:t>https://github.com/alexnakagawa/vc_holy_grail</a:t>
            </a:r>
            <a:r>
              <a:rPr lang="en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</a:p>
        </p:txBody>
      </p:sp>
      <p:pic>
        <p:nvPicPr>
          <p:cNvPr id="435" name="Shape 435"/>
          <p:cNvPicPr preferRelativeResize="0"/>
          <p:nvPr/>
        </p:nvPicPr>
        <p:blipFill rotWithShape="1">
          <a:blip r:embed="rId4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Overview</a:t>
            </a:r>
          </a:p>
        </p:txBody>
      </p:sp>
      <p:sp>
        <p:nvSpPr>
          <p:cNvPr id="118" name="Shape 1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 Narrow"/>
              <a:buAutoNum type="arabicPeriod"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User Interface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 Narrow"/>
              <a:buAutoNum type="arabicPeriod"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Project Lifecycle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 Narrow"/>
              <a:buAutoNum type="arabicPeriod"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The Learning Path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 Narrow"/>
              <a:buAutoNum type="arabicPeriod"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Founder Survey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chivo Narrow"/>
              <a:buAutoNum type="arabicPeriod"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Data Analysis</a:t>
            </a:r>
          </a:p>
          <a:p>
            <a:pPr indent="-381000" lvl="0" marL="457200">
              <a:spcBef>
                <a:spcPts val="0"/>
              </a:spcBef>
              <a:buSzPts val="2400"/>
              <a:buFont typeface="Archivo Narrow"/>
              <a:buAutoNum type="arabicPeriod"/>
            </a:pPr>
            <a:r>
              <a:rPr lang="en" sz="2400">
                <a:latin typeface="Archivo Narrow"/>
                <a:ea typeface="Archivo Narrow"/>
                <a:cs typeface="Archivo Narrow"/>
                <a:sym typeface="Archivo Narrow"/>
              </a:rPr>
              <a:t>Conclusion</a:t>
            </a: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ctrTitle"/>
          </p:nvPr>
        </p:nvSpPr>
        <p:spPr>
          <a:xfrm>
            <a:off x="390525" y="18954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User Interface</a:t>
            </a:r>
          </a:p>
        </p:txBody>
      </p:sp>
      <p:sp>
        <p:nvSpPr>
          <p:cNvPr id="125" name="Shape 125"/>
          <p:cNvSpPr txBox="1"/>
          <p:nvPr>
            <p:ph idx="1" type="subTitle"/>
          </p:nvPr>
        </p:nvSpPr>
        <p:spPr>
          <a:xfrm>
            <a:off x="390525" y="26367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Proposed UI, Developed Efforts</a:t>
            </a:r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/>
              <a:t>Proposed UI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325" y="166325"/>
            <a:ext cx="5812575" cy="435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4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/>
              <a:t>Proposed UI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325" y="166325"/>
            <a:ext cx="5812575" cy="435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9325" y="166325"/>
            <a:ext cx="5812575" cy="4359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5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000"/>
              <a:t>Developed UI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00" y="88100"/>
            <a:ext cx="8203003" cy="43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900" y="0"/>
            <a:ext cx="8558201" cy="4623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ctrTitle"/>
          </p:nvPr>
        </p:nvSpPr>
        <p:spPr>
          <a:xfrm>
            <a:off x="390525" y="18954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Project Lifecycle</a:t>
            </a:r>
          </a:p>
        </p:txBody>
      </p:sp>
      <p:sp>
        <p:nvSpPr>
          <p:cNvPr id="155" name="Shape 155"/>
          <p:cNvSpPr txBox="1"/>
          <p:nvPr>
            <p:ph idx="1" type="subTitle"/>
          </p:nvPr>
        </p:nvSpPr>
        <p:spPr>
          <a:xfrm>
            <a:off x="390525" y="26367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Our Approach, Architecture of Solution</a:t>
            </a: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b="0" l="0" r="29656" t="0"/>
          <a:stretch/>
        </p:blipFill>
        <p:spPr>
          <a:xfrm>
            <a:off x="7633850" y="16350"/>
            <a:ext cx="1491100" cy="6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